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7" r:id="rId2"/>
    <p:sldId id="288" r:id="rId3"/>
    <p:sldId id="289" r:id="rId4"/>
    <p:sldId id="327" r:id="rId5"/>
    <p:sldId id="309" r:id="rId6"/>
    <p:sldId id="258" r:id="rId7"/>
    <p:sldId id="310" r:id="rId8"/>
    <p:sldId id="311" r:id="rId9"/>
    <p:sldId id="312" r:id="rId10"/>
    <p:sldId id="260" r:id="rId11"/>
    <p:sldId id="313" r:id="rId12"/>
    <p:sldId id="314" r:id="rId13"/>
    <p:sldId id="325" r:id="rId14"/>
    <p:sldId id="315" r:id="rId15"/>
    <p:sldId id="317" r:id="rId16"/>
    <p:sldId id="332" r:id="rId17"/>
    <p:sldId id="318" r:id="rId18"/>
    <p:sldId id="324" r:id="rId19"/>
    <p:sldId id="322" r:id="rId20"/>
    <p:sldId id="323" r:id="rId21"/>
    <p:sldId id="302" r:id="rId22"/>
    <p:sldId id="316" r:id="rId23"/>
    <p:sldId id="319" r:id="rId24"/>
    <p:sldId id="329" r:id="rId25"/>
    <p:sldId id="267" r:id="rId26"/>
    <p:sldId id="326"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D"/>
    <a:srgbClr val="F1F1F2"/>
    <a:srgbClr val="F59B21"/>
    <a:srgbClr val="ED3536"/>
    <a:srgbClr val="7AB445"/>
    <a:srgbClr val="FF6600"/>
    <a:srgbClr val="FFC000"/>
    <a:srgbClr val="00B050"/>
    <a:srgbClr val="2F528F"/>
    <a:srgbClr val="0089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72" d="100"/>
          <a:sy n="72" d="100"/>
        </p:scale>
        <p:origin x="5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B4CC3-7AE1-43E5-BAB7-0F5948E24B28}" type="datetimeFigureOut">
              <a:rPr lang="en-MY" smtClean="0"/>
              <a:t>3/12/2021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C25E-A9D4-42A5-987C-11DE0201A0FC}" type="slidenum">
              <a:rPr lang="en-MY" smtClean="0"/>
              <a:t>‹#›</a:t>
            </a:fld>
            <a:endParaRPr lang="en-MY"/>
          </a:p>
        </p:txBody>
      </p:sp>
    </p:spTree>
    <p:extLst>
      <p:ext uri="{BB962C8B-B14F-4D97-AF65-F5344CB8AC3E}">
        <p14:creationId xmlns:p14="http://schemas.microsoft.com/office/powerpoint/2010/main" val="68567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1DDEA72-08E7-442E-9DDB-86FF28A02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FE2572-4EC5-4EA9-8CBB-16C55427534B}" type="slidenum">
              <a:rPr lang="en-US" altLang="en-US" smtClean="0"/>
              <a:pPr/>
              <a:t>25</a:t>
            </a:fld>
            <a:endParaRPr lang="en-US" altLang="en-US"/>
          </a:p>
        </p:txBody>
      </p:sp>
      <p:sp>
        <p:nvSpPr>
          <p:cNvPr id="5123" name="Rectangle 2">
            <a:extLst>
              <a:ext uri="{FF2B5EF4-FFF2-40B4-BE49-F238E27FC236}">
                <a16:creationId xmlns:a16="http://schemas.microsoft.com/office/drawing/2014/main" id="{03DE9293-AD7D-441D-B2F4-ADB350A549F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5E9BDA5-591E-4180-9428-51FCA0AA3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B64E-51C5-41C3-83A6-8A358E0BF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0E6475-9C38-47AF-99A5-8A3569227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C452A78-DF73-4D45-85B1-1CA2AE4E29D6}"/>
              </a:ext>
            </a:extLst>
          </p:cNvPr>
          <p:cNvSpPr>
            <a:spLocks noGrp="1"/>
          </p:cNvSpPr>
          <p:nvPr>
            <p:ph type="dt" sz="half" idx="10"/>
          </p:nvPr>
        </p:nvSpPr>
        <p:spPr/>
        <p:txBody>
          <a:bodyPr/>
          <a:lstStyle/>
          <a:p>
            <a:fld id="{E4FA9980-84AB-4A43-806B-61BDB8129CCC}" type="datetime1">
              <a:rPr lang="en-MY" smtClean="0"/>
              <a:t>3/12/2021</a:t>
            </a:fld>
            <a:endParaRPr lang="en-MY"/>
          </a:p>
        </p:txBody>
      </p:sp>
      <p:sp>
        <p:nvSpPr>
          <p:cNvPr id="5" name="Footer Placeholder 4">
            <a:extLst>
              <a:ext uri="{FF2B5EF4-FFF2-40B4-BE49-F238E27FC236}">
                <a16:creationId xmlns:a16="http://schemas.microsoft.com/office/drawing/2014/main" id="{901563AF-144B-43D1-AB6B-1850B9563FD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753CFFD-7EB8-4BE2-B00A-D589C62F119E}"/>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325018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69D2-6940-4240-9FC1-3421FA206FEB}"/>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9EDF859-6CDE-4E10-8C40-F53CF7264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8A71DB4-C811-49A1-8B06-BA6C6AA73CAE}"/>
              </a:ext>
            </a:extLst>
          </p:cNvPr>
          <p:cNvSpPr>
            <a:spLocks noGrp="1"/>
          </p:cNvSpPr>
          <p:nvPr>
            <p:ph type="dt" sz="half" idx="10"/>
          </p:nvPr>
        </p:nvSpPr>
        <p:spPr/>
        <p:txBody>
          <a:bodyPr/>
          <a:lstStyle/>
          <a:p>
            <a:fld id="{FC19816B-AF4B-4B2E-A2EA-69F7C6CB4F12}" type="datetime1">
              <a:rPr lang="en-MY" smtClean="0"/>
              <a:t>3/12/2021</a:t>
            </a:fld>
            <a:endParaRPr lang="en-MY"/>
          </a:p>
        </p:txBody>
      </p:sp>
      <p:sp>
        <p:nvSpPr>
          <p:cNvPr id="5" name="Footer Placeholder 4">
            <a:extLst>
              <a:ext uri="{FF2B5EF4-FFF2-40B4-BE49-F238E27FC236}">
                <a16:creationId xmlns:a16="http://schemas.microsoft.com/office/drawing/2014/main" id="{B41CDCDB-8340-4343-AAE1-1C821FF88A6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78C4F83-B41C-4471-AAA4-FB6E645475F4}"/>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93328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E0559-A46F-4945-85C4-16F03E9C4E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9B545B6-4DB1-43A2-8416-9D5F98C849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03B37F2-9CCB-4B01-BD45-FAECCB7AD269}"/>
              </a:ext>
            </a:extLst>
          </p:cNvPr>
          <p:cNvSpPr>
            <a:spLocks noGrp="1"/>
          </p:cNvSpPr>
          <p:nvPr>
            <p:ph type="dt" sz="half" idx="10"/>
          </p:nvPr>
        </p:nvSpPr>
        <p:spPr/>
        <p:txBody>
          <a:bodyPr/>
          <a:lstStyle/>
          <a:p>
            <a:fld id="{47F43F6A-4432-4483-BC9B-8EEB267FBCFF}" type="datetime1">
              <a:rPr lang="en-MY" smtClean="0"/>
              <a:t>3/12/2021</a:t>
            </a:fld>
            <a:endParaRPr lang="en-MY"/>
          </a:p>
        </p:txBody>
      </p:sp>
      <p:sp>
        <p:nvSpPr>
          <p:cNvPr id="5" name="Footer Placeholder 4">
            <a:extLst>
              <a:ext uri="{FF2B5EF4-FFF2-40B4-BE49-F238E27FC236}">
                <a16:creationId xmlns:a16="http://schemas.microsoft.com/office/drawing/2014/main" id="{0665762F-B0EC-4045-A811-023C710B7DE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F825CDB-A190-4BA4-A8B6-25C7E698BCE7}"/>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229363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12E7-6927-4D8E-98EC-77230B46CE1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0114692-77FF-440D-9912-553721F50C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056AF46-B740-4D97-ACDA-608D6C913584}"/>
              </a:ext>
            </a:extLst>
          </p:cNvPr>
          <p:cNvSpPr>
            <a:spLocks noGrp="1"/>
          </p:cNvSpPr>
          <p:nvPr>
            <p:ph type="dt" sz="half" idx="10"/>
          </p:nvPr>
        </p:nvSpPr>
        <p:spPr/>
        <p:txBody>
          <a:bodyPr/>
          <a:lstStyle/>
          <a:p>
            <a:fld id="{AB821A6A-BBCD-4943-9D3A-77C1C6B9FBAD}" type="datetime1">
              <a:rPr lang="en-MY" smtClean="0"/>
              <a:t>3/12/2021</a:t>
            </a:fld>
            <a:endParaRPr lang="en-MY"/>
          </a:p>
        </p:txBody>
      </p:sp>
      <p:sp>
        <p:nvSpPr>
          <p:cNvPr id="5" name="Footer Placeholder 4">
            <a:extLst>
              <a:ext uri="{FF2B5EF4-FFF2-40B4-BE49-F238E27FC236}">
                <a16:creationId xmlns:a16="http://schemas.microsoft.com/office/drawing/2014/main" id="{302FFB01-7E1C-433F-ACCB-E462A5D5394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FF4909E-83BF-4753-AC29-CC42279C1AB9}"/>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76948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7784-1833-4030-A320-0F7D70F2A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A9F37975-8FA6-46AF-BE95-C0A64893E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C3D5AD-119F-46E1-896F-1ACADA0F651D}"/>
              </a:ext>
            </a:extLst>
          </p:cNvPr>
          <p:cNvSpPr>
            <a:spLocks noGrp="1"/>
          </p:cNvSpPr>
          <p:nvPr>
            <p:ph type="dt" sz="half" idx="10"/>
          </p:nvPr>
        </p:nvSpPr>
        <p:spPr/>
        <p:txBody>
          <a:bodyPr/>
          <a:lstStyle/>
          <a:p>
            <a:fld id="{63DE462A-D7B1-4583-B39F-600649C76332}" type="datetime1">
              <a:rPr lang="en-MY" smtClean="0"/>
              <a:t>3/12/2021</a:t>
            </a:fld>
            <a:endParaRPr lang="en-MY"/>
          </a:p>
        </p:txBody>
      </p:sp>
      <p:sp>
        <p:nvSpPr>
          <p:cNvPr id="5" name="Footer Placeholder 4">
            <a:extLst>
              <a:ext uri="{FF2B5EF4-FFF2-40B4-BE49-F238E27FC236}">
                <a16:creationId xmlns:a16="http://schemas.microsoft.com/office/drawing/2014/main" id="{E9D24A06-6ACC-4C9E-811A-64CA12B7F4A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D393DFD-CA4B-47CF-8D40-0A52B1DD3F1F}"/>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402638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6C82-9AD7-426E-8F77-67A8EEFBC0A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9381015-18A3-4674-95C4-ABAF6470F8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67B2D48-0C3E-4E0F-83ED-EF9CFB9662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35ACA775-923C-4324-9452-263B8A5E7D56}"/>
              </a:ext>
            </a:extLst>
          </p:cNvPr>
          <p:cNvSpPr>
            <a:spLocks noGrp="1"/>
          </p:cNvSpPr>
          <p:nvPr>
            <p:ph type="dt" sz="half" idx="10"/>
          </p:nvPr>
        </p:nvSpPr>
        <p:spPr/>
        <p:txBody>
          <a:bodyPr/>
          <a:lstStyle/>
          <a:p>
            <a:fld id="{A4D48E24-A2F1-4FD8-B5CA-1589AD99F767}" type="datetime1">
              <a:rPr lang="en-MY" smtClean="0"/>
              <a:t>3/12/2021</a:t>
            </a:fld>
            <a:endParaRPr lang="en-MY"/>
          </a:p>
        </p:txBody>
      </p:sp>
      <p:sp>
        <p:nvSpPr>
          <p:cNvPr id="6" name="Footer Placeholder 5">
            <a:extLst>
              <a:ext uri="{FF2B5EF4-FFF2-40B4-BE49-F238E27FC236}">
                <a16:creationId xmlns:a16="http://schemas.microsoft.com/office/drawing/2014/main" id="{53774774-29CC-46DB-A2B5-72CAE2B0AEB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4F1D79B-B64C-4134-A5FC-BBB39B99C264}"/>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129547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DC52-866E-4AB3-83B8-8B615137FEE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03302FEE-C653-45C3-A6BE-5352BD100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BF350A-6185-499A-887F-B4C5CF8ABF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0899A737-9D35-4ECF-8F13-6CAF2D51E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25101F-715A-4597-86D7-16510DD2A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BE2ADFA9-5C55-41E5-BAD2-60D1ACAF027E}"/>
              </a:ext>
            </a:extLst>
          </p:cNvPr>
          <p:cNvSpPr>
            <a:spLocks noGrp="1"/>
          </p:cNvSpPr>
          <p:nvPr>
            <p:ph type="dt" sz="half" idx="10"/>
          </p:nvPr>
        </p:nvSpPr>
        <p:spPr/>
        <p:txBody>
          <a:bodyPr/>
          <a:lstStyle/>
          <a:p>
            <a:fld id="{C9AEE5E4-FD51-4A9A-880C-09AF19959BD5}" type="datetime1">
              <a:rPr lang="en-MY" smtClean="0"/>
              <a:t>3/12/2021</a:t>
            </a:fld>
            <a:endParaRPr lang="en-MY"/>
          </a:p>
        </p:txBody>
      </p:sp>
      <p:sp>
        <p:nvSpPr>
          <p:cNvPr id="8" name="Footer Placeholder 7">
            <a:extLst>
              <a:ext uri="{FF2B5EF4-FFF2-40B4-BE49-F238E27FC236}">
                <a16:creationId xmlns:a16="http://schemas.microsoft.com/office/drawing/2014/main" id="{689AB5A0-B59A-425A-8B55-EA8AA2D3EE2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33E9FC3A-3138-4366-A3E5-EA9DCBC87C08}"/>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117613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BEAF-DC71-49CD-A29C-1032A40C721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D0154EA8-9C2F-4B0D-9B7F-DA649B621278}"/>
              </a:ext>
            </a:extLst>
          </p:cNvPr>
          <p:cNvSpPr>
            <a:spLocks noGrp="1"/>
          </p:cNvSpPr>
          <p:nvPr>
            <p:ph type="dt" sz="half" idx="10"/>
          </p:nvPr>
        </p:nvSpPr>
        <p:spPr/>
        <p:txBody>
          <a:bodyPr/>
          <a:lstStyle/>
          <a:p>
            <a:fld id="{0A9EE62A-CDB7-4C4A-95CC-A0487AD973F6}" type="datetime1">
              <a:rPr lang="en-MY" smtClean="0"/>
              <a:t>3/12/2021</a:t>
            </a:fld>
            <a:endParaRPr lang="en-MY"/>
          </a:p>
        </p:txBody>
      </p:sp>
      <p:sp>
        <p:nvSpPr>
          <p:cNvPr id="4" name="Footer Placeholder 3">
            <a:extLst>
              <a:ext uri="{FF2B5EF4-FFF2-40B4-BE49-F238E27FC236}">
                <a16:creationId xmlns:a16="http://schemas.microsoft.com/office/drawing/2014/main" id="{72A836B9-B348-45BA-AFEB-D722CA1BD59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DC3F7B0E-A93C-4DB4-8FF1-55E0347A0A29}"/>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293075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DCCC2-A8E1-479E-8197-F1C3EEFB0029}"/>
              </a:ext>
            </a:extLst>
          </p:cNvPr>
          <p:cNvSpPr>
            <a:spLocks noGrp="1"/>
          </p:cNvSpPr>
          <p:nvPr>
            <p:ph type="dt" sz="half" idx="10"/>
          </p:nvPr>
        </p:nvSpPr>
        <p:spPr/>
        <p:txBody>
          <a:bodyPr/>
          <a:lstStyle/>
          <a:p>
            <a:fld id="{DE0170EA-EDB4-4A1F-89EB-5B313892ADBF}" type="datetime1">
              <a:rPr lang="en-MY" smtClean="0"/>
              <a:t>3/12/2021</a:t>
            </a:fld>
            <a:endParaRPr lang="en-MY"/>
          </a:p>
        </p:txBody>
      </p:sp>
      <p:sp>
        <p:nvSpPr>
          <p:cNvPr id="3" name="Footer Placeholder 2">
            <a:extLst>
              <a:ext uri="{FF2B5EF4-FFF2-40B4-BE49-F238E27FC236}">
                <a16:creationId xmlns:a16="http://schemas.microsoft.com/office/drawing/2014/main" id="{74B349CE-0D22-47CF-A98A-312EAFF6352B}"/>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2923F17-551D-4099-A2FE-8648A173990F}"/>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140965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B67E-96C8-4D41-B782-4F024A0AB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38D839BF-FEE1-4799-A8EE-79E1B419F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806AD65D-5E81-4530-A1DC-BC9209840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7A1092-7418-4024-9E94-63231E3695D9}"/>
              </a:ext>
            </a:extLst>
          </p:cNvPr>
          <p:cNvSpPr>
            <a:spLocks noGrp="1"/>
          </p:cNvSpPr>
          <p:nvPr>
            <p:ph type="dt" sz="half" idx="10"/>
          </p:nvPr>
        </p:nvSpPr>
        <p:spPr/>
        <p:txBody>
          <a:bodyPr/>
          <a:lstStyle/>
          <a:p>
            <a:fld id="{89AC6D2A-A0FC-4D0B-B3E6-2419AC771666}" type="datetime1">
              <a:rPr lang="en-MY" smtClean="0"/>
              <a:t>3/12/2021</a:t>
            </a:fld>
            <a:endParaRPr lang="en-MY"/>
          </a:p>
        </p:txBody>
      </p:sp>
      <p:sp>
        <p:nvSpPr>
          <p:cNvPr id="6" name="Footer Placeholder 5">
            <a:extLst>
              <a:ext uri="{FF2B5EF4-FFF2-40B4-BE49-F238E27FC236}">
                <a16:creationId xmlns:a16="http://schemas.microsoft.com/office/drawing/2014/main" id="{AC8532B5-0B07-4D23-9D8F-D3F314F74D9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3BAC0E6-9C63-470B-9F25-E39116027692}"/>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130036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CD37-C1B2-4EF9-92FF-313CFD1AA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22F7037-D994-477C-A5DA-7CAC58C86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3A4FF46-EE30-4CAA-A5A6-7AB9DFA27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212DD2-47C2-435B-B223-9CDA16CBF1C1}"/>
              </a:ext>
            </a:extLst>
          </p:cNvPr>
          <p:cNvSpPr>
            <a:spLocks noGrp="1"/>
          </p:cNvSpPr>
          <p:nvPr>
            <p:ph type="dt" sz="half" idx="10"/>
          </p:nvPr>
        </p:nvSpPr>
        <p:spPr/>
        <p:txBody>
          <a:bodyPr/>
          <a:lstStyle/>
          <a:p>
            <a:fld id="{F49E18F5-FB0A-4A40-BAD6-79C629F1D7E1}" type="datetime1">
              <a:rPr lang="en-MY" smtClean="0"/>
              <a:t>3/12/2021</a:t>
            </a:fld>
            <a:endParaRPr lang="en-MY"/>
          </a:p>
        </p:txBody>
      </p:sp>
      <p:sp>
        <p:nvSpPr>
          <p:cNvPr id="6" name="Footer Placeholder 5">
            <a:extLst>
              <a:ext uri="{FF2B5EF4-FFF2-40B4-BE49-F238E27FC236}">
                <a16:creationId xmlns:a16="http://schemas.microsoft.com/office/drawing/2014/main" id="{F36FC84E-7A18-4009-9DA3-044FD10024D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F768B36-1F7A-4CE3-AC97-B71DC0136FB3}"/>
              </a:ext>
            </a:extLst>
          </p:cNvPr>
          <p:cNvSpPr>
            <a:spLocks noGrp="1"/>
          </p:cNvSpPr>
          <p:nvPr>
            <p:ph type="sldNum" sz="quarter" idx="12"/>
          </p:nvPr>
        </p:nvSpPr>
        <p:spPr/>
        <p:txBody>
          <a:bodyPr/>
          <a:lstStyle/>
          <a:p>
            <a:fld id="{222E57B7-ECC2-4A6C-BCA2-D6F6B211B83C}" type="slidenum">
              <a:rPr lang="en-MY" smtClean="0"/>
              <a:t>‹#›</a:t>
            </a:fld>
            <a:endParaRPr lang="en-MY"/>
          </a:p>
        </p:txBody>
      </p:sp>
    </p:spTree>
    <p:extLst>
      <p:ext uri="{BB962C8B-B14F-4D97-AF65-F5344CB8AC3E}">
        <p14:creationId xmlns:p14="http://schemas.microsoft.com/office/powerpoint/2010/main" val="385552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EB4EA-EDE5-4B05-807D-E846A47F7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89B42BF-04C0-471E-86DB-98C20B8F7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C227011-842F-4788-9734-4B2B1D60A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0C60-5DA0-480E-9E6A-855624885B13}" type="datetime1">
              <a:rPr lang="en-MY" smtClean="0"/>
              <a:t>3/12/2021</a:t>
            </a:fld>
            <a:endParaRPr lang="en-MY"/>
          </a:p>
        </p:txBody>
      </p:sp>
      <p:sp>
        <p:nvSpPr>
          <p:cNvPr id="5" name="Footer Placeholder 4">
            <a:extLst>
              <a:ext uri="{FF2B5EF4-FFF2-40B4-BE49-F238E27FC236}">
                <a16:creationId xmlns:a16="http://schemas.microsoft.com/office/drawing/2014/main" id="{F88D3F07-399F-46F3-9133-6836DC928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4C38A45-2AA9-4513-80BE-56EE79B50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57B7-ECC2-4A6C-BCA2-D6F6B211B83C}" type="slidenum">
              <a:rPr lang="en-MY" smtClean="0"/>
              <a:t>‹#›</a:t>
            </a:fld>
            <a:endParaRPr lang="en-MY"/>
          </a:p>
        </p:txBody>
      </p:sp>
    </p:spTree>
    <p:extLst>
      <p:ext uri="{BB962C8B-B14F-4D97-AF65-F5344CB8AC3E}">
        <p14:creationId xmlns:p14="http://schemas.microsoft.com/office/powerpoint/2010/main" val="398749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sv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15.svg"/><Relationship Id="rId5" Type="http://schemas.openxmlformats.org/officeDocument/2006/relationships/image" Target="../media/image22.png"/><Relationship Id="rId10"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3.sv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29.svg"/><Relationship Id="rId4" Type="http://schemas.openxmlformats.org/officeDocument/2006/relationships/image" Target="../media/image17.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32.png"/><Relationship Id="rId17" Type="http://schemas.openxmlformats.org/officeDocument/2006/relationships/image" Target="../media/image2.png"/><Relationship Id="rId2" Type="http://schemas.openxmlformats.org/officeDocument/2006/relationships/image" Target="../media/image10.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31.png"/><Relationship Id="rId5" Type="http://schemas.openxmlformats.org/officeDocument/2006/relationships/image" Target="../media/image13.sv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7.png"/><Relationship Id="rId12" Type="http://schemas.openxmlformats.org/officeDocument/2006/relationships/image" Target="../media/image26.sv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png"/><Relationship Id="rId3" Type="http://schemas.openxmlformats.org/officeDocument/2006/relationships/image" Target="../media/image11.svg"/><Relationship Id="rId7" Type="http://schemas.openxmlformats.org/officeDocument/2006/relationships/image" Target="../media/image38.svg"/><Relationship Id="rId12" Type="http://schemas.openxmlformats.org/officeDocument/2006/relationships/image" Target="../media/image30.png"/><Relationship Id="rId2" Type="http://schemas.openxmlformats.org/officeDocument/2006/relationships/image" Target="../media/image10.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26.svg"/><Relationship Id="rId5" Type="http://schemas.openxmlformats.org/officeDocument/2006/relationships/image" Target="../media/image13.svg"/><Relationship Id="rId1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5.sv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17.svg"/><Relationship Id="rId2" Type="http://schemas.openxmlformats.org/officeDocument/2006/relationships/image" Target="../media/image10.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svg"/><Relationship Id="rId15" Type="http://schemas.openxmlformats.org/officeDocument/2006/relationships/image" Target="../media/image41.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26.svg"/><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3" Type="http://schemas.openxmlformats.org/officeDocument/2006/relationships/image" Target="../media/image43.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image" Target="../media/image42.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8.svg"/><Relationship Id="rId5" Type="http://schemas.openxmlformats.org/officeDocument/2006/relationships/image" Target="../media/image33.png"/><Relationship Id="rId15" Type="http://schemas.openxmlformats.org/officeDocument/2006/relationships/image" Target="../media/image2.png"/><Relationship Id="rId10" Type="http://schemas.openxmlformats.org/officeDocument/2006/relationships/image" Target="../media/image37.png"/><Relationship Id="rId4" Type="http://schemas.openxmlformats.org/officeDocument/2006/relationships/image" Target="../media/image44.png"/><Relationship Id="rId9" Type="http://schemas.openxmlformats.org/officeDocument/2006/relationships/image" Target="../media/image13.sv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12.png"/><Relationship Id="rId12" Type="http://schemas.openxmlformats.org/officeDocument/2006/relationships/image" Target="../media/image26.svg"/><Relationship Id="rId17" Type="http://schemas.openxmlformats.org/officeDocument/2006/relationships/image" Target="../media/image8.png"/><Relationship Id="rId2" Type="http://schemas.openxmlformats.org/officeDocument/2006/relationships/image" Target="../media/image30.pn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33.png"/><Relationship Id="rId9" Type="http://schemas.openxmlformats.org/officeDocument/2006/relationships/image" Target="../media/image14.pn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png"/><Relationship Id="rId3" Type="http://schemas.openxmlformats.org/officeDocument/2006/relationships/image" Target="../media/image47.png"/><Relationship Id="rId7" Type="http://schemas.openxmlformats.org/officeDocument/2006/relationships/image" Target="../media/image13.svg"/><Relationship Id="rId12"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11.svg"/><Relationship Id="rId1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6.png"/><Relationship Id="rId17" Type="http://schemas.openxmlformats.org/officeDocument/2006/relationships/image" Target="../media/image9.png"/><Relationship Id="rId2" Type="http://schemas.openxmlformats.org/officeDocument/2006/relationships/image" Target="../media/image49.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50.png"/><Relationship Id="rId5" Type="http://schemas.openxmlformats.org/officeDocument/2006/relationships/image" Target="../media/image12.png"/><Relationship Id="rId1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11.svg"/><Relationship Id="rId9" Type="http://schemas.openxmlformats.org/officeDocument/2006/relationships/image" Target="../media/image25.png"/><Relationship Id="rId1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52.png"/><Relationship Id="rId7" Type="http://schemas.openxmlformats.org/officeDocument/2006/relationships/image" Target="../media/image11.svg"/><Relationship Id="rId12"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53.png"/><Relationship Id="rId9" Type="http://schemas.openxmlformats.org/officeDocument/2006/relationships/image" Target="../media/image13.svg"/><Relationship Id="rId1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8.png"/><Relationship Id="rId3" Type="http://schemas.openxmlformats.org/officeDocument/2006/relationships/image" Target="../media/image54.png"/><Relationship Id="rId7" Type="http://schemas.openxmlformats.org/officeDocument/2006/relationships/image" Target="../media/image12.png"/><Relationship Id="rId12" Type="http://schemas.openxmlformats.org/officeDocument/2006/relationships/image" Target="../media/image11.sv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jpg"/><Relationship Id="rId11" Type="http://schemas.openxmlformats.org/officeDocument/2006/relationships/image" Target="../media/image10.png"/><Relationship Id="rId5" Type="http://schemas.openxmlformats.org/officeDocument/2006/relationships/image" Target="../media/image56.png"/><Relationship Id="rId1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5.png"/><Relationship Id="rId9" Type="http://schemas.openxmlformats.org/officeDocument/2006/relationships/image" Target="../media/image14.png"/><Relationship Id="rId1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2F43DA-A107-430A-9ED9-7AAEB50B4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35592"/>
            <a:ext cx="10972800" cy="4912242"/>
          </a:xfrm>
          <a:prstGeom prst="rect">
            <a:avLst/>
          </a:prstGeom>
        </p:spPr>
      </p:pic>
      <p:sp>
        <p:nvSpPr>
          <p:cNvPr id="7" name="TextBox 2"/>
          <p:cNvSpPr txBox="1">
            <a:spLocks noChangeArrowheads="1"/>
          </p:cNvSpPr>
          <p:nvPr/>
        </p:nvSpPr>
        <p:spPr bwMode="auto">
          <a:xfrm>
            <a:off x="821634" y="102165"/>
            <a:ext cx="10575235" cy="523220"/>
          </a:xfrm>
          <a:prstGeom prst="rect">
            <a:avLst/>
          </a:prstGeom>
          <a:noFill/>
          <a:ln w="9525">
            <a:noFill/>
            <a:miter lim="800000"/>
            <a:headEnd/>
            <a:tailEnd/>
          </a:ln>
        </p:spPr>
        <p:txBody>
          <a:bodyPr wrap="square">
            <a:spAutoFit/>
          </a:bodyPr>
          <a:lstStyle/>
          <a:p>
            <a:pPr algn="r">
              <a:defRPr/>
            </a:pPr>
            <a:r>
              <a:rPr lang="en-US" sz="2800" b="1" kern="0" dirty="0">
                <a:solidFill>
                  <a:srgbClr val="0089C5"/>
                </a:solidFill>
                <a:latin typeface="Century Gothic" panose="020B0502020202020204" pitchFamily="34" charset="0"/>
              </a:rPr>
              <a:t>COVID-19: The New Normal</a:t>
            </a:r>
            <a:endParaRPr lang="en-US" sz="2000" b="1" kern="0" dirty="0">
              <a:solidFill>
                <a:srgbClr val="0089C5"/>
              </a:solidFill>
              <a:latin typeface="Century Gothic" panose="020B0502020202020204" pitchFamily="34" charset="0"/>
            </a:endParaRPr>
          </a:p>
        </p:txBody>
      </p:sp>
      <p:cxnSp>
        <p:nvCxnSpPr>
          <p:cNvPr id="10" name="Straight Connector 9"/>
          <p:cNvCxnSpPr>
            <a:cxnSpLocks/>
          </p:cNvCxnSpPr>
          <p:nvPr/>
        </p:nvCxnSpPr>
        <p:spPr>
          <a:xfrm flipH="1">
            <a:off x="4562410" y="2272145"/>
            <a:ext cx="5609582" cy="488"/>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DA4309-B69A-431D-BAA6-D0200139D8C8}"/>
              </a:ext>
            </a:extLst>
          </p:cNvPr>
          <p:cNvSpPr txBox="1"/>
          <p:nvPr/>
        </p:nvSpPr>
        <p:spPr>
          <a:xfrm>
            <a:off x="8836282" y="6517155"/>
            <a:ext cx="1789272" cy="276999"/>
          </a:xfrm>
          <a:prstGeom prst="rect">
            <a:avLst/>
          </a:prstGeom>
          <a:noFill/>
        </p:spPr>
        <p:txBody>
          <a:bodyPr wrap="none" rtlCol="0">
            <a:spAutoFit/>
          </a:bodyPr>
          <a:lstStyle/>
          <a:p>
            <a:r>
              <a:rPr lang="en-MY" sz="1200" dirty="0">
                <a:solidFill>
                  <a:schemeClr val="bg1"/>
                </a:solidFill>
                <a:latin typeface="Century Gothic" panose="020B0502020202020204" pitchFamily="34" charset="0"/>
              </a:rPr>
              <a:t>Version : 06-OCT-2020</a:t>
            </a:r>
          </a:p>
        </p:txBody>
      </p:sp>
      <p:sp>
        <p:nvSpPr>
          <p:cNvPr id="12" name="TextBox 2">
            <a:extLst>
              <a:ext uri="{FF2B5EF4-FFF2-40B4-BE49-F238E27FC236}">
                <a16:creationId xmlns:a16="http://schemas.microsoft.com/office/drawing/2014/main" id="{6053F3C8-F9EF-4207-8223-E7457A8A2C76}"/>
              </a:ext>
            </a:extLst>
          </p:cNvPr>
          <p:cNvSpPr txBox="1">
            <a:spLocks noChangeArrowheads="1"/>
          </p:cNvSpPr>
          <p:nvPr/>
        </p:nvSpPr>
        <p:spPr bwMode="auto">
          <a:xfrm>
            <a:off x="821634" y="443340"/>
            <a:ext cx="10575235" cy="1446550"/>
          </a:xfrm>
          <a:prstGeom prst="rect">
            <a:avLst/>
          </a:prstGeom>
          <a:noFill/>
          <a:ln w="9525">
            <a:noFill/>
            <a:miter lim="800000"/>
            <a:headEnd/>
            <a:tailEnd/>
          </a:ln>
        </p:spPr>
        <p:txBody>
          <a:bodyPr wrap="square">
            <a:spAutoFit/>
          </a:bodyPr>
          <a:lstStyle/>
          <a:p>
            <a:pPr algn="r">
              <a:defRPr/>
            </a:pPr>
            <a:r>
              <a:rPr lang="en-US" sz="4400" b="1" kern="0" dirty="0">
                <a:latin typeface="Century Gothic" panose="020B0502020202020204" pitchFamily="34" charset="0"/>
              </a:rPr>
              <a:t>RETURN TO CAMPUS GUIDELINE </a:t>
            </a:r>
          </a:p>
          <a:p>
            <a:pPr algn="r">
              <a:defRPr/>
            </a:pPr>
            <a:r>
              <a:rPr lang="en-US" sz="4400" b="1" kern="0" dirty="0">
                <a:latin typeface="Century Gothic" panose="020B0502020202020204" pitchFamily="34" charset="0"/>
              </a:rPr>
              <a:t>FOR MMU STUDENTS</a:t>
            </a:r>
            <a:endParaRPr lang="en-US" sz="3600" b="1" kern="0" dirty="0">
              <a:latin typeface="Century Gothic" panose="020B0502020202020204" pitchFamily="34" charset="0"/>
            </a:endParaRPr>
          </a:p>
        </p:txBody>
      </p:sp>
      <p:pic>
        <p:nvPicPr>
          <p:cNvPr id="4" name="Picture 3">
            <a:extLst>
              <a:ext uri="{FF2B5EF4-FFF2-40B4-BE49-F238E27FC236}">
                <a16:creationId xmlns:a16="http://schemas.microsoft.com/office/drawing/2014/main" id="{B76C806D-C80B-40B1-B5AA-5E92C475B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108" y="1514554"/>
            <a:ext cx="2504662" cy="86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4926"/>
            <a:ext cx="1132732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When Entering Campus</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01</a:t>
            </a:r>
          </a:p>
        </p:txBody>
      </p:sp>
      <p:sp>
        <p:nvSpPr>
          <p:cNvPr id="7" name="TextBox 6">
            <a:extLst>
              <a:ext uri="{FF2B5EF4-FFF2-40B4-BE49-F238E27FC236}">
                <a16:creationId xmlns:a16="http://schemas.microsoft.com/office/drawing/2014/main" id="{2BE3322E-3086-480C-B419-F2D79E252ABB}"/>
              </a:ext>
            </a:extLst>
          </p:cNvPr>
          <p:cNvSpPr txBox="1"/>
          <p:nvPr/>
        </p:nvSpPr>
        <p:spPr>
          <a:xfrm>
            <a:off x="1226966" y="1195506"/>
            <a:ext cx="2162905" cy="1015663"/>
          </a:xfrm>
          <a:prstGeom prst="rect">
            <a:avLst/>
          </a:prstGeom>
          <a:noFill/>
        </p:spPr>
        <p:txBody>
          <a:bodyPr wrap="square" rtlCol="0">
            <a:spAutoFit/>
          </a:bodyPr>
          <a:lstStyle/>
          <a:p>
            <a:pPr algn="ctr"/>
            <a:r>
              <a:rPr lang="en-MY" sz="1200" dirty="0">
                <a:latin typeface="Century Gothic" panose="020B0502020202020204" pitchFamily="34" charset="0"/>
              </a:rPr>
              <a:t>COMPULSORY  for Students </a:t>
            </a:r>
            <a:r>
              <a:rPr lang="en-MY" sz="1200" b="1" dirty="0">
                <a:effectLst>
                  <a:glow rad="127000">
                    <a:srgbClr val="FFFF00"/>
                  </a:glow>
                </a:effectLst>
                <a:latin typeface="Century Gothic" panose="020B0502020202020204" pitchFamily="34" charset="0"/>
              </a:rPr>
              <a:t>to do 1st check- in</a:t>
            </a:r>
            <a:r>
              <a:rPr lang="en-MY" sz="1200" dirty="0">
                <a:effectLst>
                  <a:glow rad="127000">
                    <a:srgbClr val="FFFF00"/>
                  </a:glow>
                </a:effectLst>
                <a:latin typeface="Century Gothic" panose="020B0502020202020204" pitchFamily="34" charset="0"/>
              </a:rPr>
              <a:t> using </a:t>
            </a:r>
            <a:r>
              <a:rPr lang="en-MY" sz="1200" b="1" dirty="0" err="1">
                <a:effectLst>
                  <a:glow rad="127000">
                    <a:srgbClr val="FFFF00"/>
                  </a:glow>
                </a:effectLst>
                <a:latin typeface="Century Gothic" panose="020B0502020202020204" pitchFamily="34" charset="0"/>
              </a:rPr>
              <a:t>MySejahtera</a:t>
            </a:r>
            <a:r>
              <a:rPr lang="en-MY" sz="1200" dirty="0">
                <a:effectLst>
                  <a:glow rad="127000">
                    <a:srgbClr val="FFFF00"/>
                  </a:glow>
                </a:effectLst>
                <a:latin typeface="Century Gothic" panose="020B0502020202020204" pitchFamily="34" charset="0"/>
              </a:rPr>
              <a:t> </a:t>
            </a:r>
            <a:r>
              <a:rPr lang="en-MY" sz="1200" dirty="0">
                <a:latin typeface="Century Gothic" panose="020B0502020202020204" pitchFamily="34" charset="0"/>
              </a:rPr>
              <a:t>once at the entrance on the buildings</a:t>
            </a:r>
          </a:p>
        </p:txBody>
      </p:sp>
      <p:sp>
        <p:nvSpPr>
          <p:cNvPr id="32" name="Rectangle 31">
            <a:extLst>
              <a:ext uri="{FF2B5EF4-FFF2-40B4-BE49-F238E27FC236}">
                <a16:creationId xmlns:a16="http://schemas.microsoft.com/office/drawing/2014/main" id="{D4B6E6B2-E4D4-4A0E-8DF9-51DA880FF0C5}"/>
              </a:ext>
            </a:extLst>
          </p:cNvPr>
          <p:cNvSpPr/>
          <p:nvPr/>
        </p:nvSpPr>
        <p:spPr>
          <a:xfrm>
            <a:off x="4895477" y="1195505"/>
            <a:ext cx="1907245" cy="1015663"/>
          </a:xfrm>
          <a:prstGeom prst="rect">
            <a:avLst/>
          </a:prstGeom>
        </p:spPr>
        <p:txBody>
          <a:bodyPr wrap="square">
            <a:spAutoFit/>
          </a:bodyPr>
          <a:lstStyle/>
          <a:p>
            <a:pPr algn="ctr"/>
            <a:r>
              <a:rPr lang="en-MY" sz="1200" dirty="0">
                <a:latin typeface="Century Gothic" panose="020B0502020202020204" pitchFamily="34" charset="0"/>
              </a:rPr>
              <a:t>Subsequently students are advice to use </a:t>
            </a:r>
            <a:r>
              <a:rPr lang="en-MY" sz="1200" b="1" dirty="0">
                <a:latin typeface="Century Gothic" panose="020B0502020202020204" pitchFamily="34" charset="0"/>
              </a:rPr>
              <a:t>MMU Mobile Apps</a:t>
            </a:r>
            <a:r>
              <a:rPr lang="en-MY" sz="1200" dirty="0">
                <a:latin typeface="Century Gothic" panose="020B0502020202020204" pitchFamily="34" charset="0"/>
              </a:rPr>
              <a:t> </a:t>
            </a:r>
            <a:r>
              <a:rPr lang="en-MY" sz="1200" b="1" dirty="0">
                <a:latin typeface="Century Gothic" panose="020B0502020202020204" pitchFamily="34" charset="0"/>
              </a:rPr>
              <a:t>check-in</a:t>
            </a:r>
            <a:r>
              <a:rPr lang="en-MY" sz="1200" dirty="0">
                <a:latin typeface="Century Gothic" panose="020B0502020202020204" pitchFamily="34" charset="0"/>
              </a:rPr>
              <a:t> to record visit at different premises</a:t>
            </a:r>
          </a:p>
        </p:txBody>
      </p:sp>
      <p:cxnSp>
        <p:nvCxnSpPr>
          <p:cNvPr id="65" name="Straight Connector 64">
            <a:extLst>
              <a:ext uri="{FF2B5EF4-FFF2-40B4-BE49-F238E27FC236}">
                <a16:creationId xmlns:a16="http://schemas.microsoft.com/office/drawing/2014/main" id="{CD6EA647-9692-4615-93BE-0DBF3DFB1521}"/>
              </a:ext>
            </a:extLst>
          </p:cNvPr>
          <p:cNvCxnSpPr/>
          <p:nvPr/>
        </p:nvCxnSpPr>
        <p:spPr>
          <a:xfrm>
            <a:off x="8308329" y="1195506"/>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B10C56C-5E5D-43F0-A656-DF1C4B244416}"/>
              </a:ext>
            </a:extLst>
          </p:cNvPr>
          <p:cNvGrpSpPr/>
          <p:nvPr/>
        </p:nvGrpSpPr>
        <p:grpSpPr>
          <a:xfrm>
            <a:off x="8993590" y="1555128"/>
            <a:ext cx="2761322" cy="450097"/>
            <a:chOff x="1632929" y="997035"/>
            <a:chExt cx="2655969" cy="450097"/>
          </a:xfrm>
        </p:grpSpPr>
        <p:sp>
          <p:nvSpPr>
            <p:cNvPr id="76" name="Rectangle: Rounded Corners 75">
              <a:extLst>
                <a:ext uri="{FF2B5EF4-FFF2-40B4-BE49-F238E27FC236}">
                  <a16:creationId xmlns:a16="http://schemas.microsoft.com/office/drawing/2014/main" id="{8C99AD69-C134-48E4-B591-50DEED7FEBA0}"/>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77" name="TextBox 2">
              <a:extLst>
                <a:ext uri="{FF2B5EF4-FFF2-40B4-BE49-F238E27FC236}">
                  <a16:creationId xmlns:a16="http://schemas.microsoft.com/office/drawing/2014/main" id="{0D4A2434-C8D1-4A9D-BE88-16BCD56D62FD}"/>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78" name="Graphic 77">
            <a:extLst>
              <a:ext uri="{FF2B5EF4-FFF2-40B4-BE49-F238E27FC236}">
                <a16:creationId xmlns:a16="http://schemas.microsoft.com/office/drawing/2014/main" id="{1F1E904B-8EB3-46ED-8F99-A7A3B9D756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5717" y="4309682"/>
            <a:ext cx="847725" cy="866775"/>
          </a:xfrm>
          <a:prstGeom prst="rect">
            <a:avLst/>
          </a:prstGeom>
        </p:spPr>
      </p:pic>
      <p:pic>
        <p:nvPicPr>
          <p:cNvPr id="79" name="Graphic 78">
            <a:extLst>
              <a:ext uri="{FF2B5EF4-FFF2-40B4-BE49-F238E27FC236}">
                <a16:creationId xmlns:a16="http://schemas.microsoft.com/office/drawing/2014/main" id="{8E46A5E4-62AD-4E2B-8F91-851F81BBE9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7775" y="2425280"/>
            <a:ext cx="770601" cy="945077"/>
          </a:xfrm>
          <a:prstGeom prst="rect">
            <a:avLst/>
          </a:prstGeom>
        </p:spPr>
      </p:pic>
      <p:sp>
        <p:nvSpPr>
          <p:cNvPr id="80" name="TextBox 79">
            <a:extLst>
              <a:ext uri="{FF2B5EF4-FFF2-40B4-BE49-F238E27FC236}">
                <a16:creationId xmlns:a16="http://schemas.microsoft.com/office/drawing/2014/main" id="{FBD02F87-1B14-4B06-803D-8A5B45F00DE8}"/>
              </a:ext>
            </a:extLst>
          </p:cNvPr>
          <p:cNvSpPr txBox="1"/>
          <p:nvPr/>
        </p:nvSpPr>
        <p:spPr>
          <a:xfrm>
            <a:off x="8907969" y="3368247"/>
            <a:ext cx="1345513" cy="830997"/>
          </a:xfrm>
          <a:prstGeom prst="rect">
            <a:avLst/>
          </a:prstGeom>
          <a:noFill/>
        </p:spPr>
        <p:txBody>
          <a:bodyPr wrap="square" rtlCol="0">
            <a:spAutoFit/>
          </a:bodyPr>
          <a:lstStyle/>
          <a:p>
            <a:pPr algn="ctr"/>
            <a:r>
              <a:rPr lang="en-MY" sz="1200" dirty="0">
                <a:latin typeface="Century Gothic" panose="020B0502020202020204" pitchFamily="34" charset="0"/>
              </a:rPr>
              <a:t>Always wear mask (Compulsory)</a:t>
            </a:r>
          </a:p>
          <a:p>
            <a:pPr algn="ctr"/>
            <a:r>
              <a:rPr lang="en-MY" sz="1200" dirty="0">
                <a:latin typeface="Century Gothic" panose="020B0502020202020204" pitchFamily="34" charset="0"/>
              </a:rPr>
              <a:t> </a:t>
            </a:r>
          </a:p>
        </p:txBody>
      </p:sp>
      <p:sp>
        <p:nvSpPr>
          <p:cNvPr id="81" name="TextBox 80">
            <a:extLst>
              <a:ext uri="{FF2B5EF4-FFF2-40B4-BE49-F238E27FC236}">
                <a16:creationId xmlns:a16="http://schemas.microsoft.com/office/drawing/2014/main" id="{E4F8711A-5343-459E-B803-F16E335D0C66}"/>
              </a:ext>
            </a:extLst>
          </p:cNvPr>
          <p:cNvSpPr txBox="1"/>
          <p:nvPr/>
        </p:nvSpPr>
        <p:spPr>
          <a:xfrm>
            <a:off x="10158596" y="5252649"/>
            <a:ext cx="1673621" cy="276999"/>
          </a:xfrm>
          <a:prstGeom prst="rect">
            <a:avLst/>
          </a:prstGeom>
          <a:noFill/>
        </p:spPr>
        <p:txBody>
          <a:bodyPr wrap="square" rtlCol="0">
            <a:spAutoFit/>
          </a:bodyPr>
          <a:lstStyle/>
          <a:p>
            <a:pPr algn="ctr"/>
            <a:r>
              <a:rPr lang="en-MY" sz="1200" dirty="0">
                <a:latin typeface="Century Gothic" panose="020B0502020202020204" pitchFamily="34" charset="0"/>
              </a:rPr>
              <a:t>Sanitize hand</a:t>
            </a:r>
          </a:p>
        </p:txBody>
      </p:sp>
      <p:pic>
        <p:nvPicPr>
          <p:cNvPr id="82" name="Graphic 81">
            <a:extLst>
              <a:ext uri="{FF2B5EF4-FFF2-40B4-BE49-F238E27FC236}">
                <a16:creationId xmlns:a16="http://schemas.microsoft.com/office/drawing/2014/main" id="{597FBE82-99BB-4558-B560-91AAE1717B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432" y="2425280"/>
            <a:ext cx="1238250" cy="914400"/>
          </a:xfrm>
          <a:prstGeom prst="rect">
            <a:avLst/>
          </a:prstGeom>
        </p:spPr>
      </p:pic>
      <p:sp>
        <p:nvSpPr>
          <p:cNvPr id="83" name="TextBox 82">
            <a:extLst>
              <a:ext uri="{FF2B5EF4-FFF2-40B4-BE49-F238E27FC236}">
                <a16:creationId xmlns:a16="http://schemas.microsoft.com/office/drawing/2014/main" id="{BE666593-CA4C-40FA-92F7-7074933C6DA7}"/>
              </a:ext>
            </a:extLst>
          </p:cNvPr>
          <p:cNvSpPr txBox="1"/>
          <p:nvPr/>
        </p:nvSpPr>
        <p:spPr>
          <a:xfrm>
            <a:off x="10509851" y="3368247"/>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pic>
        <p:nvPicPr>
          <p:cNvPr id="84" name="Graphic 83">
            <a:extLst>
              <a:ext uri="{FF2B5EF4-FFF2-40B4-BE49-F238E27FC236}">
                <a16:creationId xmlns:a16="http://schemas.microsoft.com/office/drawing/2014/main" id="{4ED012B7-8C53-4809-99FF-EFD4620172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56152" y="4272595"/>
            <a:ext cx="847725" cy="942975"/>
          </a:xfrm>
          <a:prstGeom prst="rect">
            <a:avLst/>
          </a:prstGeom>
        </p:spPr>
      </p:pic>
      <p:sp>
        <p:nvSpPr>
          <p:cNvPr id="85" name="TextBox 84">
            <a:extLst>
              <a:ext uri="{FF2B5EF4-FFF2-40B4-BE49-F238E27FC236}">
                <a16:creationId xmlns:a16="http://schemas.microsoft.com/office/drawing/2014/main" id="{36B7FB0F-292C-402E-AEF9-0334648C43C7}"/>
              </a:ext>
            </a:extLst>
          </p:cNvPr>
          <p:cNvSpPr txBox="1"/>
          <p:nvPr/>
        </p:nvSpPr>
        <p:spPr>
          <a:xfrm>
            <a:off x="8820872" y="5215562"/>
            <a:ext cx="1469794" cy="461665"/>
          </a:xfrm>
          <a:prstGeom prst="rect">
            <a:avLst/>
          </a:prstGeom>
          <a:noFill/>
        </p:spPr>
        <p:txBody>
          <a:bodyPr wrap="square" rtlCol="0">
            <a:spAutoFit/>
          </a:bodyPr>
          <a:lstStyle/>
          <a:p>
            <a:pPr algn="ctr"/>
            <a:r>
              <a:rPr lang="en-MY" sz="1200" dirty="0">
                <a:latin typeface="Century Gothic" panose="020B0502020202020204" pitchFamily="34" charset="0"/>
              </a:rPr>
              <a:t>Wash hand with soap</a:t>
            </a:r>
          </a:p>
        </p:txBody>
      </p:sp>
      <p:pic>
        <p:nvPicPr>
          <p:cNvPr id="41" name="Picture 40">
            <a:extLst>
              <a:ext uri="{FF2B5EF4-FFF2-40B4-BE49-F238E27FC236}">
                <a16:creationId xmlns:a16="http://schemas.microsoft.com/office/drawing/2014/main" id="{E24A253B-87BB-4D11-87CF-3E8BD98410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2" name="Picture 1">
            <a:extLst>
              <a:ext uri="{FF2B5EF4-FFF2-40B4-BE49-F238E27FC236}">
                <a16:creationId xmlns:a16="http://schemas.microsoft.com/office/drawing/2014/main" id="{8DC7801F-46DE-4AEF-8304-72AEEBA274BB}"/>
              </a:ext>
            </a:extLst>
          </p:cNvPr>
          <p:cNvPicPr>
            <a:picLocks noChangeAspect="1"/>
          </p:cNvPicPr>
          <p:nvPr/>
        </p:nvPicPr>
        <p:blipFill>
          <a:blip r:embed="rId11"/>
          <a:stretch>
            <a:fillRect/>
          </a:stretch>
        </p:blipFill>
        <p:spPr>
          <a:xfrm>
            <a:off x="1119435" y="2220951"/>
            <a:ext cx="5889447" cy="4177461"/>
          </a:xfrm>
          <a:prstGeom prst="rect">
            <a:avLst/>
          </a:prstGeom>
        </p:spPr>
      </p:pic>
    </p:spTree>
    <p:extLst>
      <p:ext uri="{BB962C8B-B14F-4D97-AF65-F5344CB8AC3E}">
        <p14:creationId xmlns:p14="http://schemas.microsoft.com/office/powerpoint/2010/main" val="64267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623965C-C98E-4638-90AC-44F665D832D0}"/>
              </a:ext>
            </a:extLst>
          </p:cNvPr>
          <p:cNvSpPr/>
          <p:nvPr/>
        </p:nvSpPr>
        <p:spPr>
          <a:xfrm>
            <a:off x="8278922" y="5217839"/>
            <a:ext cx="3499097" cy="776603"/>
          </a:xfrm>
          <a:prstGeom prst="roundRect">
            <a:avLst>
              <a:gd name="adj" fmla="val 23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4087329"/>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MY" sz="3600" b="1" dirty="0">
              <a:latin typeface="Century Gothic" panose="020B0502020202020204" pitchFamily="34" charset="0"/>
            </a:endParaRP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02</a:t>
            </a:r>
          </a:p>
        </p:txBody>
      </p:sp>
      <p:sp>
        <p:nvSpPr>
          <p:cNvPr id="8" name="Google Shape;365;p26">
            <a:extLst>
              <a:ext uri="{FF2B5EF4-FFF2-40B4-BE49-F238E27FC236}">
                <a16:creationId xmlns:a16="http://schemas.microsoft.com/office/drawing/2014/main" id="{B58824B3-F54C-46B3-9FA5-1865FBC64DC0}"/>
              </a:ext>
            </a:extLst>
          </p:cNvPr>
          <p:cNvSpPr txBox="1">
            <a:spLocks/>
          </p:cNvSpPr>
          <p:nvPr/>
        </p:nvSpPr>
        <p:spPr>
          <a:xfrm>
            <a:off x="864679" y="88886"/>
            <a:ext cx="10094473"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In Classes /Lecture Halls /Library</a:t>
            </a:r>
          </a:p>
        </p:txBody>
      </p:sp>
      <p:sp>
        <p:nvSpPr>
          <p:cNvPr id="14" name="Google Shape;84;p16">
            <a:extLst>
              <a:ext uri="{FF2B5EF4-FFF2-40B4-BE49-F238E27FC236}">
                <a16:creationId xmlns:a16="http://schemas.microsoft.com/office/drawing/2014/main" id="{8E11DDA0-2741-4AFD-8B60-D6A27EFFB6B5}"/>
              </a:ext>
            </a:extLst>
          </p:cNvPr>
          <p:cNvSpPr txBox="1">
            <a:spLocks noGrp="1"/>
          </p:cNvSpPr>
          <p:nvPr>
            <p:ph type="subTitle" idx="1"/>
          </p:nvPr>
        </p:nvSpPr>
        <p:spPr>
          <a:xfrm>
            <a:off x="736418" y="883860"/>
            <a:ext cx="2216760" cy="10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t>Step 1: </a:t>
            </a:r>
            <a:r>
              <a:rPr lang="en-GB" sz="1400" dirty="0"/>
              <a:t>Student to sanitise their hands and take body temperature in front of the building.</a:t>
            </a:r>
            <a:endParaRPr sz="1400" dirty="0"/>
          </a:p>
        </p:txBody>
      </p:sp>
      <p:sp>
        <p:nvSpPr>
          <p:cNvPr id="15" name="Google Shape;85;p16">
            <a:extLst>
              <a:ext uri="{FF2B5EF4-FFF2-40B4-BE49-F238E27FC236}">
                <a16:creationId xmlns:a16="http://schemas.microsoft.com/office/drawing/2014/main" id="{043252B6-D8AA-459F-9DA4-7CF3DEB91A0D}"/>
              </a:ext>
            </a:extLst>
          </p:cNvPr>
          <p:cNvSpPr txBox="1">
            <a:spLocks/>
          </p:cNvSpPr>
          <p:nvPr/>
        </p:nvSpPr>
        <p:spPr>
          <a:xfrm>
            <a:off x="3320592" y="883860"/>
            <a:ext cx="1962801" cy="10263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400" b="1" dirty="0"/>
              <a:t>Step 2: </a:t>
            </a:r>
            <a:r>
              <a:rPr lang="en-US" sz="1400" dirty="0"/>
              <a:t>Student to scan the QR code on their </a:t>
            </a:r>
            <a:r>
              <a:rPr lang="en-US" sz="1400" b="1" dirty="0"/>
              <a:t>MMU Mobile App</a:t>
            </a:r>
            <a:r>
              <a:rPr lang="en-US" sz="1400" dirty="0"/>
              <a:t> as provided in front of the building.</a:t>
            </a:r>
          </a:p>
        </p:txBody>
      </p:sp>
      <p:sp>
        <p:nvSpPr>
          <p:cNvPr id="16" name="Google Shape;91;p17">
            <a:extLst>
              <a:ext uri="{FF2B5EF4-FFF2-40B4-BE49-F238E27FC236}">
                <a16:creationId xmlns:a16="http://schemas.microsoft.com/office/drawing/2014/main" id="{3544C9E1-23DF-493C-81CF-971EFE2D1CF7}"/>
              </a:ext>
            </a:extLst>
          </p:cNvPr>
          <p:cNvSpPr txBox="1">
            <a:spLocks/>
          </p:cNvSpPr>
          <p:nvPr/>
        </p:nvSpPr>
        <p:spPr>
          <a:xfrm>
            <a:off x="5575846" y="883860"/>
            <a:ext cx="2070278" cy="1166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400" b="1" dirty="0"/>
              <a:t>Step 3: </a:t>
            </a:r>
            <a:r>
              <a:rPr lang="en-US" sz="1400" dirty="0"/>
              <a:t>Student to sanitize their hands before entering the classroom.</a:t>
            </a:r>
          </a:p>
        </p:txBody>
      </p:sp>
      <p:sp>
        <p:nvSpPr>
          <p:cNvPr id="17" name="Google Shape;92;p17">
            <a:extLst>
              <a:ext uri="{FF2B5EF4-FFF2-40B4-BE49-F238E27FC236}">
                <a16:creationId xmlns:a16="http://schemas.microsoft.com/office/drawing/2014/main" id="{C50F70D4-770D-4911-BB35-B83158950570}"/>
              </a:ext>
            </a:extLst>
          </p:cNvPr>
          <p:cNvSpPr txBox="1">
            <a:spLocks/>
          </p:cNvSpPr>
          <p:nvPr/>
        </p:nvSpPr>
        <p:spPr>
          <a:xfrm>
            <a:off x="8834202" y="883860"/>
            <a:ext cx="2223004" cy="10263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400" b="1" dirty="0"/>
              <a:t>Step 4: </a:t>
            </a:r>
            <a:r>
              <a:rPr lang="en-US" sz="1400" dirty="0"/>
              <a:t>Student are advised to sanitize their chair and table before leaving the class.</a:t>
            </a:r>
          </a:p>
        </p:txBody>
      </p:sp>
      <p:sp>
        <p:nvSpPr>
          <p:cNvPr id="18" name="Isosceles Triangle 17">
            <a:extLst>
              <a:ext uri="{FF2B5EF4-FFF2-40B4-BE49-F238E27FC236}">
                <a16:creationId xmlns:a16="http://schemas.microsoft.com/office/drawing/2014/main" id="{84651EB8-4042-44F2-8A83-624ECC401254}"/>
              </a:ext>
            </a:extLst>
          </p:cNvPr>
          <p:cNvSpPr/>
          <p:nvPr/>
        </p:nvSpPr>
        <p:spPr>
          <a:xfrm rot="5400000">
            <a:off x="2844949" y="1182072"/>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Isosceles Triangle 18">
            <a:extLst>
              <a:ext uri="{FF2B5EF4-FFF2-40B4-BE49-F238E27FC236}">
                <a16:creationId xmlns:a16="http://schemas.microsoft.com/office/drawing/2014/main" id="{8A2DB1D2-1CCE-4AA9-88AB-EEC0D7616319}"/>
              </a:ext>
            </a:extLst>
          </p:cNvPr>
          <p:cNvSpPr/>
          <p:nvPr/>
        </p:nvSpPr>
        <p:spPr>
          <a:xfrm rot="5400000">
            <a:off x="5206331" y="1182072"/>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Isosceles Triangle 19">
            <a:extLst>
              <a:ext uri="{FF2B5EF4-FFF2-40B4-BE49-F238E27FC236}">
                <a16:creationId xmlns:a16="http://schemas.microsoft.com/office/drawing/2014/main" id="{BBBA812E-F1B4-4745-B9C0-DE7C9880BA07}"/>
              </a:ext>
            </a:extLst>
          </p:cNvPr>
          <p:cNvSpPr/>
          <p:nvPr/>
        </p:nvSpPr>
        <p:spPr>
          <a:xfrm rot="5400000">
            <a:off x="7615410" y="1182072"/>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Rectangle 2">
            <a:extLst>
              <a:ext uri="{FF2B5EF4-FFF2-40B4-BE49-F238E27FC236}">
                <a16:creationId xmlns:a16="http://schemas.microsoft.com/office/drawing/2014/main" id="{09D8B551-655A-4BD6-8F60-FEC0D9329777}"/>
              </a:ext>
            </a:extLst>
          </p:cNvPr>
          <p:cNvSpPr/>
          <p:nvPr/>
        </p:nvSpPr>
        <p:spPr>
          <a:xfrm>
            <a:off x="9052567" y="5246815"/>
            <a:ext cx="2725452" cy="646331"/>
          </a:xfrm>
          <a:prstGeom prst="rect">
            <a:avLst/>
          </a:prstGeom>
        </p:spPr>
        <p:txBody>
          <a:bodyPr wrap="square">
            <a:spAutoFit/>
          </a:bodyPr>
          <a:lstStyle/>
          <a:p>
            <a:r>
              <a:rPr lang="en-US" sz="1200" dirty="0">
                <a:solidFill>
                  <a:srgbClr val="0070C0"/>
                </a:solidFill>
                <a:latin typeface="Century Gothic" panose="020B0502020202020204" pitchFamily="34" charset="0"/>
              </a:rPr>
              <a:t>DO NOT remove the  markers on the tables and chairs when you are attending the class/ library</a:t>
            </a:r>
          </a:p>
        </p:txBody>
      </p:sp>
      <p:pic>
        <p:nvPicPr>
          <p:cNvPr id="23" name="Picture 22">
            <a:extLst>
              <a:ext uri="{FF2B5EF4-FFF2-40B4-BE49-F238E27FC236}">
                <a16:creationId xmlns:a16="http://schemas.microsoft.com/office/drawing/2014/main" id="{93305424-5A56-4264-BF44-C009BB195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161" y="5214700"/>
            <a:ext cx="776603" cy="776603"/>
          </a:xfrm>
          <a:prstGeom prst="rect">
            <a:avLst/>
          </a:prstGeom>
        </p:spPr>
      </p:pic>
      <p:sp>
        <p:nvSpPr>
          <p:cNvPr id="22" name="Rectangle 21">
            <a:extLst>
              <a:ext uri="{FF2B5EF4-FFF2-40B4-BE49-F238E27FC236}">
                <a16:creationId xmlns:a16="http://schemas.microsoft.com/office/drawing/2014/main" id="{89F94992-3B95-41F4-A079-A84CABE94CEE}"/>
              </a:ext>
            </a:extLst>
          </p:cNvPr>
          <p:cNvSpPr/>
          <p:nvPr/>
        </p:nvSpPr>
        <p:spPr>
          <a:xfrm>
            <a:off x="8074206" y="4410012"/>
            <a:ext cx="3825361" cy="646331"/>
          </a:xfrm>
          <a:prstGeom prst="rect">
            <a:avLst/>
          </a:prstGeom>
        </p:spPr>
        <p:txBody>
          <a:bodyPr wrap="square">
            <a:spAutoFit/>
          </a:bodyPr>
          <a:lstStyle/>
          <a:p>
            <a:pPr algn="ctr"/>
            <a:r>
              <a:rPr lang="en-US" sz="1200" dirty="0"/>
              <a:t>Tables and chairs are marked for physical distancing in classrooms and lecturer rooms and students are to adhere to the rules</a:t>
            </a:r>
          </a:p>
        </p:txBody>
      </p:sp>
      <p:pic>
        <p:nvPicPr>
          <p:cNvPr id="4" name="Picture 3">
            <a:extLst>
              <a:ext uri="{FF2B5EF4-FFF2-40B4-BE49-F238E27FC236}">
                <a16:creationId xmlns:a16="http://schemas.microsoft.com/office/drawing/2014/main" id="{820B8D82-9EF6-4A79-92AC-32C69A9E152B}"/>
              </a:ext>
            </a:extLst>
          </p:cNvPr>
          <p:cNvPicPr>
            <a:picLocks noChangeAspect="1"/>
          </p:cNvPicPr>
          <p:nvPr/>
        </p:nvPicPr>
        <p:blipFill>
          <a:blip r:embed="rId3"/>
          <a:stretch>
            <a:fillRect/>
          </a:stretch>
        </p:blipFill>
        <p:spPr>
          <a:xfrm>
            <a:off x="5736579" y="1956736"/>
            <a:ext cx="1787054" cy="2385684"/>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D7516420-9535-40F1-A14D-C24BEFEF963C}"/>
              </a:ext>
            </a:extLst>
          </p:cNvPr>
          <p:cNvPicPr>
            <a:picLocks noChangeAspect="1"/>
          </p:cNvPicPr>
          <p:nvPr/>
        </p:nvPicPr>
        <p:blipFill>
          <a:blip r:embed="rId4"/>
          <a:stretch>
            <a:fillRect/>
          </a:stretch>
        </p:blipFill>
        <p:spPr>
          <a:xfrm>
            <a:off x="3420564" y="1956736"/>
            <a:ext cx="1767026" cy="2379596"/>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B4F4F2F-41CD-4228-AE0A-DA2A1EA1A47B}"/>
              </a:ext>
            </a:extLst>
          </p:cNvPr>
          <p:cNvPicPr>
            <a:picLocks noChangeAspect="1"/>
          </p:cNvPicPr>
          <p:nvPr/>
        </p:nvPicPr>
        <p:blipFill>
          <a:blip r:embed="rId5"/>
          <a:stretch>
            <a:fillRect/>
          </a:stretch>
        </p:blipFill>
        <p:spPr>
          <a:xfrm>
            <a:off x="1104548" y="1956736"/>
            <a:ext cx="1767027" cy="2358947"/>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3220CD81-19C8-463C-810C-E65729D8417A}"/>
              </a:ext>
            </a:extLst>
          </p:cNvPr>
          <p:cNvPicPr>
            <a:picLocks noChangeAspect="1"/>
          </p:cNvPicPr>
          <p:nvPr/>
        </p:nvPicPr>
        <p:blipFill>
          <a:blip r:embed="rId6"/>
          <a:stretch>
            <a:fillRect/>
          </a:stretch>
        </p:blipFill>
        <p:spPr>
          <a:xfrm flipH="1">
            <a:off x="8060558" y="1956736"/>
            <a:ext cx="1817383" cy="2426172"/>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155D1C16-BC15-4E2C-867B-89EE8FA8C4FC}"/>
              </a:ext>
            </a:extLst>
          </p:cNvPr>
          <p:cNvPicPr>
            <a:picLocks noChangeAspect="1"/>
          </p:cNvPicPr>
          <p:nvPr/>
        </p:nvPicPr>
        <p:blipFill>
          <a:blip r:embed="rId7"/>
          <a:stretch>
            <a:fillRect/>
          </a:stretch>
        </p:blipFill>
        <p:spPr>
          <a:xfrm>
            <a:off x="10068536" y="1956736"/>
            <a:ext cx="1817383" cy="2426172"/>
          </a:xfrm>
          <a:prstGeom prst="rect">
            <a:avLst/>
          </a:prstGeom>
          <a:effectLst>
            <a:outerShdw blurRad="50800" dist="38100" dir="2700000" algn="tl" rotWithShape="0">
              <a:prstClr val="black">
                <a:alpha val="40000"/>
              </a:prstClr>
            </a:outerShdw>
          </a:effectLst>
        </p:spPr>
      </p:pic>
      <p:grpSp>
        <p:nvGrpSpPr>
          <p:cNvPr id="33" name="Group 32">
            <a:extLst>
              <a:ext uri="{FF2B5EF4-FFF2-40B4-BE49-F238E27FC236}">
                <a16:creationId xmlns:a16="http://schemas.microsoft.com/office/drawing/2014/main" id="{8A17B0E7-CDD2-4816-908A-AB4A1912A4D4}"/>
              </a:ext>
            </a:extLst>
          </p:cNvPr>
          <p:cNvGrpSpPr/>
          <p:nvPr/>
        </p:nvGrpSpPr>
        <p:grpSpPr>
          <a:xfrm>
            <a:off x="2935176" y="4614475"/>
            <a:ext cx="2761322" cy="450097"/>
            <a:chOff x="1632929" y="997035"/>
            <a:chExt cx="2655969" cy="450097"/>
          </a:xfrm>
        </p:grpSpPr>
        <p:sp>
          <p:nvSpPr>
            <p:cNvPr id="34" name="Rectangle: Rounded Corners 33">
              <a:extLst>
                <a:ext uri="{FF2B5EF4-FFF2-40B4-BE49-F238E27FC236}">
                  <a16:creationId xmlns:a16="http://schemas.microsoft.com/office/drawing/2014/main" id="{F6637B1B-3CB1-463C-8932-822475562ED8}"/>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35" name="TextBox 2">
              <a:extLst>
                <a:ext uri="{FF2B5EF4-FFF2-40B4-BE49-F238E27FC236}">
                  <a16:creationId xmlns:a16="http://schemas.microsoft.com/office/drawing/2014/main" id="{F3974AF0-016B-4555-AEB6-76CF2ED52A00}"/>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39" name="Graphic 38">
            <a:extLst>
              <a:ext uri="{FF2B5EF4-FFF2-40B4-BE49-F238E27FC236}">
                <a16:creationId xmlns:a16="http://schemas.microsoft.com/office/drawing/2014/main" id="{5D445726-3B21-41DE-A33B-1CFB77A9CB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9328" y="5233386"/>
            <a:ext cx="770601" cy="945077"/>
          </a:xfrm>
          <a:prstGeom prst="rect">
            <a:avLst/>
          </a:prstGeom>
        </p:spPr>
      </p:pic>
      <p:sp>
        <p:nvSpPr>
          <p:cNvPr id="40" name="TextBox 39">
            <a:extLst>
              <a:ext uri="{FF2B5EF4-FFF2-40B4-BE49-F238E27FC236}">
                <a16:creationId xmlns:a16="http://schemas.microsoft.com/office/drawing/2014/main" id="{E2CA1D7E-7131-4720-96B2-E6F02F273CAE}"/>
              </a:ext>
            </a:extLst>
          </p:cNvPr>
          <p:cNvSpPr txBox="1"/>
          <p:nvPr/>
        </p:nvSpPr>
        <p:spPr>
          <a:xfrm>
            <a:off x="1888525" y="6149057"/>
            <a:ext cx="1013418" cy="276999"/>
          </a:xfrm>
          <a:prstGeom prst="rect">
            <a:avLst/>
          </a:prstGeom>
          <a:noFill/>
        </p:spPr>
        <p:txBody>
          <a:bodyPr wrap="none" rtlCol="0">
            <a:spAutoFit/>
          </a:bodyPr>
          <a:lstStyle/>
          <a:p>
            <a:pPr algn="ctr"/>
            <a:r>
              <a:rPr lang="en-MY" sz="1200" dirty="0">
                <a:latin typeface="Century Gothic" panose="020B0502020202020204" pitchFamily="34" charset="0"/>
              </a:rPr>
              <a:t>Wear mask</a:t>
            </a:r>
          </a:p>
        </p:txBody>
      </p:sp>
      <p:pic>
        <p:nvPicPr>
          <p:cNvPr id="41" name="Graphic 40">
            <a:extLst>
              <a:ext uri="{FF2B5EF4-FFF2-40B4-BE49-F238E27FC236}">
                <a16:creationId xmlns:a16="http://schemas.microsoft.com/office/drawing/2014/main" id="{42102A52-3060-4239-AE70-D0B7CD1E27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61502" y="5233386"/>
            <a:ext cx="1238250" cy="914400"/>
          </a:xfrm>
          <a:prstGeom prst="rect">
            <a:avLst/>
          </a:prstGeom>
        </p:spPr>
      </p:pic>
      <p:pic>
        <p:nvPicPr>
          <p:cNvPr id="42" name="Graphic 41">
            <a:extLst>
              <a:ext uri="{FF2B5EF4-FFF2-40B4-BE49-F238E27FC236}">
                <a16:creationId xmlns:a16="http://schemas.microsoft.com/office/drawing/2014/main" id="{004EC15A-3168-4A01-87AF-A0DCB8A0D3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6629" y="5233386"/>
            <a:ext cx="1209675" cy="914400"/>
          </a:xfrm>
          <a:prstGeom prst="rect">
            <a:avLst/>
          </a:prstGeom>
        </p:spPr>
      </p:pic>
      <p:sp>
        <p:nvSpPr>
          <p:cNvPr id="43" name="TextBox 42">
            <a:extLst>
              <a:ext uri="{FF2B5EF4-FFF2-40B4-BE49-F238E27FC236}">
                <a16:creationId xmlns:a16="http://schemas.microsoft.com/office/drawing/2014/main" id="{90511E3D-4D52-4617-AA8A-10546AF98CCD}"/>
              </a:ext>
            </a:extLst>
          </p:cNvPr>
          <p:cNvSpPr txBox="1"/>
          <p:nvPr/>
        </p:nvSpPr>
        <p:spPr>
          <a:xfrm>
            <a:off x="3474391" y="6149057"/>
            <a:ext cx="1140511" cy="461665"/>
          </a:xfrm>
          <a:prstGeom prst="rect">
            <a:avLst/>
          </a:prstGeom>
          <a:noFill/>
        </p:spPr>
        <p:txBody>
          <a:bodyPr wrap="square" rtlCol="0">
            <a:spAutoFit/>
          </a:bodyPr>
          <a:lstStyle/>
          <a:p>
            <a:pPr algn="ctr"/>
            <a:r>
              <a:rPr lang="en-MY" sz="1200" dirty="0">
                <a:latin typeface="Century Gothic" panose="020B0502020202020204" pitchFamily="34" charset="0"/>
              </a:rPr>
              <a:t>Avoid over crowded</a:t>
            </a:r>
          </a:p>
        </p:txBody>
      </p:sp>
      <p:sp>
        <p:nvSpPr>
          <p:cNvPr id="44" name="TextBox 43">
            <a:extLst>
              <a:ext uri="{FF2B5EF4-FFF2-40B4-BE49-F238E27FC236}">
                <a16:creationId xmlns:a16="http://schemas.microsoft.com/office/drawing/2014/main" id="{CC35E682-DAAE-44CE-BD21-0BEFC865E1B1}"/>
              </a:ext>
            </a:extLst>
          </p:cNvPr>
          <p:cNvSpPr txBox="1"/>
          <p:nvPr/>
        </p:nvSpPr>
        <p:spPr>
          <a:xfrm>
            <a:off x="5151145" y="6149057"/>
            <a:ext cx="1238250" cy="461665"/>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sp>
        <p:nvSpPr>
          <p:cNvPr id="45" name="Rectangle: Rounded Corners 44">
            <a:extLst>
              <a:ext uri="{FF2B5EF4-FFF2-40B4-BE49-F238E27FC236}">
                <a16:creationId xmlns:a16="http://schemas.microsoft.com/office/drawing/2014/main" id="{069CC34A-21FC-4C99-A40D-A30E03629459}"/>
              </a:ext>
            </a:extLst>
          </p:cNvPr>
          <p:cNvSpPr/>
          <p:nvPr/>
        </p:nvSpPr>
        <p:spPr>
          <a:xfrm>
            <a:off x="1697196" y="4526317"/>
            <a:ext cx="5113040" cy="2202062"/>
          </a:xfrm>
          <a:prstGeom prst="roundRect">
            <a:avLst>
              <a:gd name="adj" fmla="val 23178"/>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6" name="Picture 35">
            <a:extLst>
              <a:ext uri="{FF2B5EF4-FFF2-40B4-BE49-F238E27FC236}">
                <a16:creationId xmlns:a16="http://schemas.microsoft.com/office/drawing/2014/main" id="{F063111A-3F6D-425E-AB37-97E03F54A2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262868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For Using Toilet</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03</a:t>
            </a:r>
          </a:p>
        </p:txBody>
      </p:sp>
      <p:pic>
        <p:nvPicPr>
          <p:cNvPr id="3" name="Picture 2">
            <a:extLst>
              <a:ext uri="{FF2B5EF4-FFF2-40B4-BE49-F238E27FC236}">
                <a16:creationId xmlns:a16="http://schemas.microsoft.com/office/drawing/2014/main" id="{A911B272-13B6-4B83-AD8F-7AA80E75A5F9}"/>
              </a:ext>
            </a:extLst>
          </p:cNvPr>
          <p:cNvPicPr>
            <a:picLocks noChangeAspect="1"/>
          </p:cNvPicPr>
          <p:nvPr/>
        </p:nvPicPr>
        <p:blipFill rotWithShape="1">
          <a:blip r:embed="rId2"/>
          <a:srcRect l="7689" t="18920" r="8083" b="10598"/>
          <a:stretch/>
        </p:blipFill>
        <p:spPr>
          <a:xfrm>
            <a:off x="1351128" y="1921286"/>
            <a:ext cx="4916237" cy="2740424"/>
          </a:xfrm>
          <a:prstGeom prst="rect">
            <a:avLst/>
          </a:prstGeom>
        </p:spPr>
      </p:pic>
      <p:sp>
        <p:nvSpPr>
          <p:cNvPr id="4" name="Rectangle 3">
            <a:extLst>
              <a:ext uri="{FF2B5EF4-FFF2-40B4-BE49-F238E27FC236}">
                <a16:creationId xmlns:a16="http://schemas.microsoft.com/office/drawing/2014/main" id="{9FE33A0E-7046-4DF1-B852-ECABF1D1FCD8}"/>
              </a:ext>
            </a:extLst>
          </p:cNvPr>
          <p:cNvSpPr/>
          <p:nvPr/>
        </p:nvSpPr>
        <p:spPr>
          <a:xfrm>
            <a:off x="2005672" y="4830522"/>
            <a:ext cx="3776147" cy="830997"/>
          </a:xfrm>
          <a:prstGeom prst="rect">
            <a:avLst/>
          </a:prstGeom>
        </p:spPr>
        <p:txBody>
          <a:bodyPr wrap="square">
            <a:spAutoFit/>
          </a:bodyPr>
          <a:lstStyle/>
          <a:p>
            <a:pPr algn="ctr"/>
            <a:r>
              <a:rPr lang="en-US" sz="1200" dirty="0">
                <a:latin typeface="Century Gothic" panose="020B0502020202020204" pitchFamily="34" charset="0"/>
              </a:rPr>
              <a:t>There is a maximum capacity for all washrooms at the campuses. Some wash basins have been deactivated to ensure social distancing between the users.</a:t>
            </a:r>
          </a:p>
        </p:txBody>
      </p:sp>
      <p:cxnSp>
        <p:nvCxnSpPr>
          <p:cNvPr id="9" name="Straight Connector 8">
            <a:extLst>
              <a:ext uri="{FF2B5EF4-FFF2-40B4-BE49-F238E27FC236}">
                <a16:creationId xmlns:a16="http://schemas.microsoft.com/office/drawing/2014/main" id="{ECE30A36-DA58-462E-8EC5-93F35D4F89D0}"/>
              </a:ext>
            </a:extLst>
          </p:cNvPr>
          <p:cNvCxnSpPr/>
          <p:nvPr/>
        </p:nvCxnSpPr>
        <p:spPr>
          <a:xfrm>
            <a:off x="7308690" y="1083212"/>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1B285AEE-4C7A-4332-80C1-643164DC3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4196" y="4428711"/>
            <a:ext cx="847725" cy="942975"/>
          </a:xfrm>
          <a:prstGeom prst="rect">
            <a:avLst/>
          </a:prstGeom>
        </p:spPr>
      </p:pic>
      <p:pic>
        <p:nvPicPr>
          <p:cNvPr id="12" name="Graphic 11">
            <a:extLst>
              <a:ext uri="{FF2B5EF4-FFF2-40B4-BE49-F238E27FC236}">
                <a16:creationId xmlns:a16="http://schemas.microsoft.com/office/drawing/2014/main" id="{0025A317-8B7A-44AB-B498-A1425206FC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27920" y="4428711"/>
            <a:ext cx="847725" cy="866775"/>
          </a:xfrm>
          <a:prstGeom prst="rect">
            <a:avLst/>
          </a:prstGeom>
        </p:spPr>
      </p:pic>
      <p:pic>
        <p:nvPicPr>
          <p:cNvPr id="15" name="Graphic 14">
            <a:extLst>
              <a:ext uri="{FF2B5EF4-FFF2-40B4-BE49-F238E27FC236}">
                <a16:creationId xmlns:a16="http://schemas.microsoft.com/office/drawing/2014/main" id="{41E9CEDD-DDA3-4BA8-BFDE-F3D7B0E6E5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8312" y="2453538"/>
            <a:ext cx="770601" cy="945077"/>
          </a:xfrm>
          <a:prstGeom prst="rect">
            <a:avLst/>
          </a:prstGeom>
        </p:spPr>
      </p:pic>
      <p:pic>
        <p:nvPicPr>
          <p:cNvPr id="16" name="Graphic 15">
            <a:extLst>
              <a:ext uri="{FF2B5EF4-FFF2-40B4-BE49-F238E27FC236}">
                <a16:creationId xmlns:a16="http://schemas.microsoft.com/office/drawing/2014/main" id="{FC05B2F4-9608-430E-8719-0E4B68C451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34409" y="2453538"/>
            <a:ext cx="914400" cy="847725"/>
          </a:xfrm>
          <a:prstGeom prst="rect">
            <a:avLst/>
          </a:prstGeom>
        </p:spPr>
      </p:pic>
      <p:sp>
        <p:nvSpPr>
          <p:cNvPr id="18" name="TextBox 17">
            <a:extLst>
              <a:ext uri="{FF2B5EF4-FFF2-40B4-BE49-F238E27FC236}">
                <a16:creationId xmlns:a16="http://schemas.microsoft.com/office/drawing/2014/main" id="{FC39BE96-C770-436A-82A2-6BC3F2F1E1EC}"/>
              </a:ext>
            </a:extLst>
          </p:cNvPr>
          <p:cNvSpPr txBox="1"/>
          <p:nvPr/>
        </p:nvSpPr>
        <p:spPr>
          <a:xfrm>
            <a:off x="8155716" y="3396505"/>
            <a:ext cx="1217000" cy="646331"/>
          </a:xfrm>
          <a:prstGeom prst="rect">
            <a:avLst/>
          </a:prstGeom>
          <a:noFill/>
        </p:spPr>
        <p:txBody>
          <a:bodyPr wrap="none" rtlCol="0">
            <a:spAutoFit/>
          </a:bodyPr>
          <a:lstStyle/>
          <a:p>
            <a:pPr algn="ctr"/>
            <a:r>
              <a:rPr lang="en-MY" sz="1200" dirty="0">
                <a:latin typeface="Century Gothic" panose="020B0502020202020204" pitchFamily="34" charset="0"/>
              </a:rPr>
              <a:t>Wear mask</a:t>
            </a:r>
          </a:p>
          <a:p>
            <a:pPr algn="ctr"/>
            <a:r>
              <a:rPr lang="en-MY" sz="1200" dirty="0">
                <a:latin typeface="Century Gothic" panose="020B0502020202020204" pitchFamily="34" charset="0"/>
              </a:rPr>
              <a:t> before </a:t>
            </a:r>
          </a:p>
          <a:p>
            <a:pPr algn="ctr"/>
            <a:r>
              <a:rPr lang="en-MY" sz="1200" dirty="0">
                <a:latin typeface="Century Gothic" panose="020B0502020202020204" pitchFamily="34" charset="0"/>
              </a:rPr>
              <a:t>entering toilet</a:t>
            </a:r>
          </a:p>
        </p:txBody>
      </p:sp>
      <p:sp>
        <p:nvSpPr>
          <p:cNvPr id="19" name="TextBox 18">
            <a:extLst>
              <a:ext uri="{FF2B5EF4-FFF2-40B4-BE49-F238E27FC236}">
                <a16:creationId xmlns:a16="http://schemas.microsoft.com/office/drawing/2014/main" id="{BBFAEC0C-C82D-472A-A6E4-AE78E636E953}"/>
              </a:ext>
            </a:extLst>
          </p:cNvPr>
          <p:cNvSpPr txBox="1"/>
          <p:nvPr/>
        </p:nvSpPr>
        <p:spPr>
          <a:xfrm>
            <a:off x="9741944" y="3396505"/>
            <a:ext cx="1140513" cy="830997"/>
          </a:xfrm>
          <a:prstGeom prst="rect">
            <a:avLst/>
          </a:prstGeom>
          <a:noFill/>
        </p:spPr>
        <p:txBody>
          <a:bodyPr wrap="square" rtlCol="0">
            <a:spAutoFit/>
          </a:bodyPr>
          <a:lstStyle/>
          <a:p>
            <a:pPr algn="ctr"/>
            <a:r>
              <a:rPr lang="en-MY" sz="1200" dirty="0">
                <a:latin typeface="Century Gothic" panose="020B0502020202020204" pitchFamily="34" charset="0"/>
              </a:rPr>
              <a:t>Wash hands and avoid touching surfaces</a:t>
            </a:r>
          </a:p>
        </p:txBody>
      </p:sp>
      <p:sp>
        <p:nvSpPr>
          <p:cNvPr id="20" name="TextBox 19">
            <a:extLst>
              <a:ext uri="{FF2B5EF4-FFF2-40B4-BE49-F238E27FC236}">
                <a16:creationId xmlns:a16="http://schemas.microsoft.com/office/drawing/2014/main" id="{C596D9DA-47AC-4ABC-8D21-1F4397CB5B29}"/>
              </a:ext>
            </a:extLst>
          </p:cNvPr>
          <p:cNvSpPr txBox="1"/>
          <p:nvPr/>
        </p:nvSpPr>
        <p:spPr>
          <a:xfrm>
            <a:off x="9800289" y="5371678"/>
            <a:ext cx="1140514" cy="461665"/>
          </a:xfrm>
          <a:prstGeom prst="rect">
            <a:avLst/>
          </a:prstGeom>
          <a:noFill/>
        </p:spPr>
        <p:txBody>
          <a:bodyPr wrap="square" rtlCol="0">
            <a:spAutoFit/>
          </a:bodyPr>
          <a:lstStyle/>
          <a:p>
            <a:pPr algn="ctr"/>
            <a:r>
              <a:rPr lang="en-MY" sz="1200" dirty="0">
                <a:latin typeface="Century Gothic" panose="020B0502020202020204" pitchFamily="34" charset="0"/>
              </a:rPr>
              <a:t>Use Disinfectant</a:t>
            </a:r>
          </a:p>
        </p:txBody>
      </p:sp>
      <p:sp>
        <p:nvSpPr>
          <p:cNvPr id="21" name="TextBox 20">
            <a:extLst>
              <a:ext uri="{FF2B5EF4-FFF2-40B4-BE49-F238E27FC236}">
                <a16:creationId xmlns:a16="http://schemas.microsoft.com/office/drawing/2014/main" id="{CA882D99-F8E2-4C5E-B29A-8EBD6CB0E6DE}"/>
              </a:ext>
            </a:extLst>
          </p:cNvPr>
          <p:cNvSpPr txBox="1"/>
          <p:nvPr/>
        </p:nvSpPr>
        <p:spPr>
          <a:xfrm>
            <a:off x="8088916" y="5371678"/>
            <a:ext cx="1469794" cy="830997"/>
          </a:xfrm>
          <a:prstGeom prst="rect">
            <a:avLst/>
          </a:prstGeom>
          <a:noFill/>
        </p:spPr>
        <p:txBody>
          <a:bodyPr wrap="square" rtlCol="0">
            <a:spAutoFit/>
          </a:bodyPr>
          <a:lstStyle/>
          <a:p>
            <a:pPr algn="ctr"/>
            <a:r>
              <a:rPr lang="en-MY" sz="1200" dirty="0">
                <a:latin typeface="Century Gothic" panose="020B0502020202020204" pitchFamily="34" charset="0"/>
              </a:rPr>
              <a:t>Use soap before and after usage of toilet’s equipment</a:t>
            </a:r>
          </a:p>
        </p:txBody>
      </p:sp>
      <p:grpSp>
        <p:nvGrpSpPr>
          <p:cNvPr id="27" name="Group 26">
            <a:extLst>
              <a:ext uri="{FF2B5EF4-FFF2-40B4-BE49-F238E27FC236}">
                <a16:creationId xmlns:a16="http://schemas.microsoft.com/office/drawing/2014/main" id="{D3A93A92-43E8-45AC-8317-1DEF005F00D5}"/>
              </a:ext>
            </a:extLst>
          </p:cNvPr>
          <p:cNvGrpSpPr/>
          <p:nvPr/>
        </p:nvGrpSpPr>
        <p:grpSpPr>
          <a:xfrm>
            <a:off x="8239613" y="1442834"/>
            <a:ext cx="2761322" cy="450097"/>
            <a:chOff x="1632929" y="997035"/>
            <a:chExt cx="2655969" cy="450097"/>
          </a:xfrm>
        </p:grpSpPr>
        <p:sp>
          <p:nvSpPr>
            <p:cNvPr id="28" name="Rectangle: Rounded Corners 27">
              <a:extLst>
                <a:ext uri="{FF2B5EF4-FFF2-40B4-BE49-F238E27FC236}">
                  <a16:creationId xmlns:a16="http://schemas.microsoft.com/office/drawing/2014/main" id="{73FE03A6-D531-48B0-962E-69BA1F525C76}"/>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9" name="TextBox 2">
              <a:extLst>
                <a:ext uri="{FF2B5EF4-FFF2-40B4-BE49-F238E27FC236}">
                  <a16:creationId xmlns:a16="http://schemas.microsoft.com/office/drawing/2014/main" id="{EDCA878A-E309-42CB-B05B-AC711ED57084}"/>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25" name="Picture 24">
            <a:extLst>
              <a:ext uri="{FF2B5EF4-FFF2-40B4-BE49-F238E27FC236}">
                <a16:creationId xmlns:a16="http://schemas.microsoft.com/office/drawing/2014/main" id="{27474301-7477-4E06-9683-D94FC6DBAA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177327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In The Laboratory</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04</a:t>
            </a:r>
          </a:p>
        </p:txBody>
      </p:sp>
      <p:pic>
        <p:nvPicPr>
          <p:cNvPr id="28" name="Graphic 27">
            <a:extLst>
              <a:ext uri="{FF2B5EF4-FFF2-40B4-BE49-F238E27FC236}">
                <a16:creationId xmlns:a16="http://schemas.microsoft.com/office/drawing/2014/main" id="{E4B74A3B-E6FC-4A26-A374-A1B7D7B4C8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5717" y="4197388"/>
            <a:ext cx="847725" cy="866775"/>
          </a:xfrm>
          <a:prstGeom prst="rect">
            <a:avLst/>
          </a:prstGeom>
        </p:spPr>
      </p:pic>
      <p:pic>
        <p:nvPicPr>
          <p:cNvPr id="29" name="Graphic 28">
            <a:extLst>
              <a:ext uri="{FF2B5EF4-FFF2-40B4-BE49-F238E27FC236}">
                <a16:creationId xmlns:a16="http://schemas.microsoft.com/office/drawing/2014/main" id="{6E4A5A62-76A0-43C5-BDDB-E0BBE5DF18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7775" y="2312986"/>
            <a:ext cx="770601" cy="945077"/>
          </a:xfrm>
          <a:prstGeom prst="rect">
            <a:avLst/>
          </a:prstGeom>
        </p:spPr>
      </p:pic>
      <p:sp>
        <p:nvSpPr>
          <p:cNvPr id="30" name="TextBox 29">
            <a:extLst>
              <a:ext uri="{FF2B5EF4-FFF2-40B4-BE49-F238E27FC236}">
                <a16:creationId xmlns:a16="http://schemas.microsoft.com/office/drawing/2014/main" id="{00EE3C5D-9EFD-417C-B750-72E307B89161}"/>
              </a:ext>
            </a:extLst>
          </p:cNvPr>
          <p:cNvSpPr txBox="1"/>
          <p:nvPr/>
        </p:nvSpPr>
        <p:spPr>
          <a:xfrm>
            <a:off x="8952551" y="3255953"/>
            <a:ext cx="1140511" cy="646331"/>
          </a:xfrm>
          <a:prstGeom prst="rect">
            <a:avLst/>
          </a:prstGeom>
          <a:noFill/>
        </p:spPr>
        <p:txBody>
          <a:bodyPr wrap="square" rtlCol="0">
            <a:spAutoFit/>
          </a:bodyPr>
          <a:lstStyle/>
          <a:p>
            <a:pPr algn="ctr"/>
            <a:r>
              <a:rPr lang="en-MY" sz="1200" dirty="0">
                <a:latin typeface="Century Gothic" panose="020B0502020202020204" pitchFamily="34" charset="0"/>
              </a:rPr>
              <a:t>Always wear mask</a:t>
            </a:r>
          </a:p>
          <a:p>
            <a:pPr algn="ctr"/>
            <a:r>
              <a:rPr lang="en-MY" sz="1200" dirty="0">
                <a:latin typeface="Century Gothic" panose="020B0502020202020204" pitchFamily="34" charset="0"/>
              </a:rPr>
              <a:t> </a:t>
            </a:r>
          </a:p>
        </p:txBody>
      </p:sp>
      <p:sp>
        <p:nvSpPr>
          <p:cNvPr id="31" name="TextBox 30">
            <a:extLst>
              <a:ext uri="{FF2B5EF4-FFF2-40B4-BE49-F238E27FC236}">
                <a16:creationId xmlns:a16="http://schemas.microsoft.com/office/drawing/2014/main" id="{FF9DF83D-4654-4FBE-836D-5BCAB4284337}"/>
              </a:ext>
            </a:extLst>
          </p:cNvPr>
          <p:cNvSpPr txBox="1"/>
          <p:nvPr/>
        </p:nvSpPr>
        <p:spPr>
          <a:xfrm>
            <a:off x="10158596" y="5140355"/>
            <a:ext cx="1673621" cy="276999"/>
          </a:xfrm>
          <a:prstGeom prst="rect">
            <a:avLst/>
          </a:prstGeom>
          <a:noFill/>
        </p:spPr>
        <p:txBody>
          <a:bodyPr wrap="square" rtlCol="0">
            <a:spAutoFit/>
          </a:bodyPr>
          <a:lstStyle/>
          <a:p>
            <a:pPr algn="ctr"/>
            <a:r>
              <a:rPr lang="en-MY" sz="1200" dirty="0">
                <a:latin typeface="Century Gothic" panose="020B0502020202020204" pitchFamily="34" charset="0"/>
              </a:rPr>
              <a:t>Sanitize hand </a:t>
            </a:r>
          </a:p>
        </p:txBody>
      </p:sp>
      <p:grpSp>
        <p:nvGrpSpPr>
          <p:cNvPr id="32" name="Group 31">
            <a:extLst>
              <a:ext uri="{FF2B5EF4-FFF2-40B4-BE49-F238E27FC236}">
                <a16:creationId xmlns:a16="http://schemas.microsoft.com/office/drawing/2014/main" id="{A428D1F6-06B1-4548-8DF2-552D7FFF4583}"/>
              </a:ext>
            </a:extLst>
          </p:cNvPr>
          <p:cNvGrpSpPr/>
          <p:nvPr/>
        </p:nvGrpSpPr>
        <p:grpSpPr>
          <a:xfrm>
            <a:off x="8916156" y="1387255"/>
            <a:ext cx="2761322" cy="450097"/>
            <a:chOff x="1632929" y="997035"/>
            <a:chExt cx="2655969" cy="450097"/>
          </a:xfrm>
        </p:grpSpPr>
        <p:sp>
          <p:nvSpPr>
            <p:cNvPr id="33" name="Rectangle: Rounded Corners 32">
              <a:extLst>
                <a:ext uri="{FF2B5EF4-FFF2-40B4-BE49-F238E27FC236}">
                  <a16:creationId xmlns:a16="http://schemas.microsoft.com/office/drawing/2014/main" id="{36A006AF-714D-4866-98D6-B6FBF25A238F}"/>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34" name="TextBox 2">
              <a:extLst>
                <a:ext uri="{FF2B5EF4-FFF2-40B4-BE49-F238E27FC236}">
                  <a16:creationId xmlns:a16="http://schemas.microsoft.com/office/drawing/2014/main" id="{E4D1CB04-80AA-4A4C-9161-1B74E244841E}"/>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36" name="Graphic 35">
            <a:extLst>
              <a:ext uri="{FF2B5EF4-FFF2-40B4-BE49-F238E27FC236}">
                <a16:creationId xmlns:a16="http://schemas.microsoft.com/office/drawing/2014/main" id="{42F666A9-8008-476A-955B-F8C0B939C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432" y="2312986"/>
            <a:ext cx="1238250" cy="914400"/>
          </a:xfrm>
          <a:prstGeom prst="rect">
            <a:avLst/>
          </a:prstGeom>
        </p:spPr>
      </p:pic>
      <p:sp>
        <p:nvSpPr>
          <p:cNvPr id="40" name="TextBox 39">
            <a:extLst>
              <a:ext uri="{FF2B5EF4-FFF2-40B4-BE49-F238E27FC236}">
                <a16:creationId xmlns:a16="http://schemas.microsoft.com/office/drawing/2014/main" id="{F091965F-9D36-48B6-B346-7442E01B4FBB}"/>
              </a:ext>
            </a:extLst>
          </p:cNvPr>
          <p:cNvSpPr txBox="1"/>
          <p:nvPr/>
        </p:nvSpPr>
        <p:spPr>
          <a:xfrm>
            <a:off x="10509851" y="3255953"/>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pic>
        <p:nvPicPr>
          <p:cNvPr id="41" name="Graphic 40">
            <a:extLst>
              <a:ext uri="{FF2B5EF4-FFF2-40B4-BE49-F238E27FC236}">
                <a16:creationId xmlns:a16="http://schemas.microsoft.com/office/drawing/2014/main" id="{B948AB5F-4081-4115-BDFE-4626399AC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56152" y="4160301"/>
            <a:ext cx="847725" cy="942975"/>
          </a:xfrm>
          <a:prstGeom prst="rect">
            <a:avLst/>
          </a:prstGeom>
        </p:spPr>
      </p:pic>
      <p:sp>
        <p:nvSpPr>
          <p:cNvPr id="42" name="TextBox 41">
            <a:extLst>
              <a:ext uri="{FF2B5EF4-FFF2-40B4-BE49-F238E27FC236}">
                <a16:creationId xmlns:a16="http://schemas.microsoft.com/office/drawing/2014/main" id="{A2D564E0-2FD5-4AD8-809B-CE104C2381B7}"/>
              </a:ext>
            </a:extLst>
          </p:cNvPr>
          <p:cNvSpPr txBox="1"/>
          <p:nvPr/>
        </p:nvSpPr>
        <p:spPr>
          <a:xfrm>
            <a:off x="8820872" y="5103268"/>
            <a:ext cx="1469794" cy="461665"/>
          </a:xfrm>
          <a:prstGeom prst="rect">
            <a:avLst/>
          </a:prstGeom>
          <a:noFill/>
        </p:spPr>
        <p:txBody>
          <a:bodyPr wrap="square" rtlCol="0">
            <a:spAutoFit/>
          </a:bodyPr>
          <a:lstStyle/>
          <a:p>
            <a:pPr algn="ctr"/>
            <a:r>
              <a:rPr lang="en-MY" sz="1200" dirty="0">
                <a:latin typeface="Century Gothic" panose="020B0502020202020204" pitchFamily="34" charset="0"/>
              </a:rPr>
              <a:t>Wash hand with soap</a:t>
            </a:r>
          </a:p>
        </p:txBody>
      </p:sp>
      <p:cxnSp>
        <p:nvCxnSpPr>
          <p:cNvPr id="43" name="Straight Connector 42">
            <a:extLst>
              <a:ext uri="{FF2B5EF4-FFF2-40B4-BE49-F238E27FC236}">
                <a16:creationId xmlns:a16="http://schemas.microsoft.com/office/drawing/2014/main" id="{59470DDA-F255-416B-87B8-AED700AB31A7}"/>
              </a:ext>
            </a:extLst>
          </p:cNvPr>
          <p:cNvCxnSpPr/>
          <p:nvPr/>
        </p:nvCxnSpPr>
        <p:spPr>
          <a:xfrm>
            <a:off x="5008104" y="1181688"/>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76C0F7-A6F8-48C2-9B0B-0E43F5564FAA}"/>
              </a:ext>
            </a:extLst>
          </p:cNvPr>
          <p:cNvCxnSpPr/>
          <p:nvPr/>
        </p:nvCxnSpPr>
        <p:spPr>
          <a:xfrm>
            <a:off x="8508614" y="1181688"/>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0E35AF7-B833-49EF-81C7-D407EAC099F1}"/>
              </a:ext>
            </a:extLst>
          </p:cNvPr>
          <p:cNvSpPr/>
          <p:nvPr/>
        </p:nvSpPr>
        <p:spPr>
          <a:xfrm>
            <a:off x="5200040" y="3875656"/>
            <a:ext cx="3188253" cy="2616101"/>
          </a:xfrm>
          <a:prstGeom prst="rect">
            <a:avLst/>
          </a:prstGeom>
        </p:spPr>
        <p:txBody>
          <a:bodyPr wrap="square">
            <a:spAutoFit/>
          </a:bodyPr>
          <a:lstStyle/>
          <a:p>
            <a:pPr lvl="0" algn="ctr">
              <a:buClr>
                <a:srgbClr val="0070C0"/>
              </a:buClr>
              <a:buSzPts val="1560"/>
            </a:pPr>
            <a:r>
              <a:rPr lang="en-US" sz="1600" b="1" dirty="0">
                <a:solidFill>
                  <a:srgbClr val="0070C0"/>
                </a:solidFill>
                <a:latin typeface="Century Gothic" panose="020B0502020202020204" pitchFamily="34" charset="0"/>
                <a:ea typeface="Calibri"/>
                <a:cs typeface="Calibri"/>
                <a:sym typeface="Calibri"/>
              </a:rPr>
              <a:t>AFTER</a:t>
            </a:r>
            <a:r>
              <a:rPr lang="en-US" sz="1600" dirty="0">
                <a:solidFill>
                  <a:srgbClr val="0070C0"/>
                </a:solidFill>
                <a:latin typeface="Century Gothic" panose="020B0502020202020204" pitchFamily="34" charset="0"/>
                <a:ea typeface="Calibri"/>
                <a:cs typeface="Calibri"/>
                <a:sym typeface="Calibri"/>
              </a:rPr>
              <a:t> Laboratory/Research Activity is Completed</a:t>
            </a:r>
          </a:p>
          <a:p>
            <a:pPr marL="285750" lvl="0" indent="-279400" algn="just">
              <a:buClr>
                <a:schemeClr val="dk1"/>
              </a:buClr>
              <a:buSzPts val="1265"/>
              <a:buFont typeface="Wingdings" panose="05000000000000000000" pitchFamily="2" charset="2"/>
              <a:buChar char="q"/>
            </a:pPr>
            <a:r>
              <a:rPr lang="en-US" sz="1200" dirty="0">
                <a:solidFill>
                  <a:schemeClr val="dk1"/>
                </a:solidFill>
                <a:latin typeface="Century Gothic" panose="020B0502020202020204" pitchFamily="34" charset="0"/>
                <a:ea typeface="Calibri"/>
                <a:cs typeface="Calibri"/>
                <a:sym typeface="Calibri"/>
              </a:rPr>
              <a:t>All users must </a:t>
            </a:r>
            <a:r>
              <a:rPr lang="en-US" sz="1200" b="1" dirty="0">
                <a:latin typeface="Century Gothic" panose="020B0502020202020204" pitchFamily="34" charset="0"/>
                <a:ea typeface="Calibri"/>
                <a:cs typeface="Calibri"/>
                <a:sym typeface="Calibri"/>
              </a:rPr>
              <a:t>record their check out time </a:t>
            </a:r>
            <a:r>
              <a:rPr lang="en-US" sz="1200" dirty="0">
                <a:solidFill>
                  <a:schemeClr val="dk1"/>
                </a:solidFill>
                <a:latin typeface="Century Gothic" panose="020B0502020202020204" pitchFamily="34" charset="0"/>
                <a:ea typeface="Calibri"/>
                <a:cs typeface="Calibri"/>
                <a:sym typeface="Calibri"/>
              </a:rPr>
              <a:t>at the Attendance Logbook when leaving the lab. </a:t>
            </a:r>
          </a:p>
          <a:p>
            <a:pPr marL="285750" lvl="0" indent="-279400" algn="just">
              <a:buClr>
                <a:schemeClr val="dk1"/>
              </a:buClr>
              <a:buSzPts val="1265"/>
              <a:buFont typeface="Wingdings" panose="05000000000000000000" pitchFamily="2" charset="2"/>
              <a:buChar char="q"/>
            </a:pPr>
            <a:r>
              <a:rPr lang="en-US" sz="1200" dirty="0">
                <a:solidFill>
                  <a:schemeClr val="dk1"/>
                </a:solidFill>
                <a:latin typeface="Century Gothic" panose="020B0502020202020204" pitchFamily="34" charset="0"/>
                <a:ea typeface="Calibri"/>
                <a:cs typeface="Calibri"/>
                <a:sym typeface="Calibri"/>
              </a:rPr>
              <a:t>All users have to </a:t>
            </a:r>
            <a:r>
              <a:rPr lang="en-US" sz="1200" b="1" dirty="0">
                <a:latin typeface="Century Gothic" panose="020B0502020202020204" pitchFamily="34" charset="0"/>
                <a:ea typeface="Calibri"/>
                <a:cs typeface="Calibri"/>
                <a:sym typeface="Calibri"/>
              </a:rPr>
              <a:t>sanitize your hand before leaving</a:t>
            </a:r>
            <a:r>
              <a:rPr lang="en-US" sz="1200" dirty="0">
                <a:solidFill>
                  <a:srgbClr val="FF0000"/>
                </a:solidFill>
                <a:latin typeface="Century Gothic" panose="020B0502020202020204" pitchFamily="34" charset="0"/>
                <a:ea typeface="Calibri"/>
                <a:cs typeface="Calibri"/>
                <a:sym typeface="Calibri"/>
              </a:rPr>
              <a:t> </a:t>
            </a:r>
            <a:r>
              <a:rPr lang="en-US" sz="1200" dirty="0">
                <a:solidFill>
                  <a:schemeClr val="dk1"/>
                </a:solidFill>
                <a:latin typeface="Century Gothic" panose="020B0502020202020204" pitchFamily="34" charset="0"/>
                <a:ea typeface="Calibri"/>
                <a:cs typeface="Calibri"/>
                <a:sym typeface="Calibri"/>
              </a:rPr>
              <a:t>the laboratory/ workspace.</a:t>
            </a:r>
          </a:p>
          <a:p>
            <a:pPr marL="285750" lvl="0" indent="-279400" algn="just">
              <a:buClr>
                <a:schemeClr val="dk1"/>
              </a:buClr>
              <a:buSzPts val="1265"/>
              <a:buFont typeface="Wingdings" panose="05000000000000000000" pitchFamily="2" charset="2"/>
              <a:buChar char="q"/>
            </a:pPr>
            <a:r>
              <a:rPr lang="en-US" sz="1200" dirty="0">
                <a:solidFill>
                  <a:schemeClr val="dk1"/>
                </a:solidFill>
                <a:latin typeface="Century Gothic" panose="020B0502020202020204" pitchFamily="34" charset="0"/>
                <a:ea typeface="Calibri"/>
                <a:cs typeface="Calibri"/>
                <a:sym typeface="Calibri"/>
              </a:rPr>
              <a:t>Faculty laboratory engineer/ </a:t>
            </a:r>
            <a:r>
              <a:rPr lang="en-US" sz="1200" b="1" dirty="0">
                <a:latin typeface="Century Gothic" panose="020B0502020202020204" pitchFamily="34" charset="0"/>
                <a:ea typeface="Calibri"/>
                <a:cs typeface="Calibri"/>
                <a:sym typeface="Calibri"/>
              </a:rPr>
              <a:t>technician</a:t>
            </a:r>
            <a:r>
              <a:rPr lang="en-US" sz="1200" dirty="0">
                <a:solidFill>
                  <a:schemeClr val="dk1"/>
                </a:solidFill>
                <a:latin typeface="Century Gothic" panose="020B0502020202020204" pitchFamily="34" charset="0"/>
                <a:ea typeface="Calibri"/>
                <a:cs typeface="Calibri"/>
                <a:sym typeface="Calibri"/>
              </a:rPr>
              <a:t> have to arrange and </a:t>
            </a:r>
            <a:r>
              <a:rPr lang="en-US" sz="1200" b="1" dirty="0">
                <a:latin typeface="Century Gothic" panose="020B0502020202020204" pitchFamily="34" charset="0"/>
                <a:ea typeface="Calibri"/>
                <a:cs typeface="Calibri"/>
                <a:sym typeface="Calibri"/>
              </a:rPr>
              <a:t>carry out cleaning and sanitization </a:t>
            </a:r>
            <a:r>
              <a:rPr lang="en-US" sz="1200" dirty="0">
                <a:solidFill>
                  <a:schemeClr val="dk1"/>
                </a:solidFill>
                <a:latin typeface="Century Gothic" panose="020B0502020202020204" pitchFamily="34" charset="0"/>
                <a:ea typeface="Calibri"/>
                <a:cs typeface="Calibri"/>
                <a:sym typeface="Calibri"/>
              </a:rPr>
              <a:t>processes before and after each laboratory/research activity is done.</a:t>
            </a:r>
            <a:endParaRPr lang="en-US" sz="1200" dirty="0">
              <a:latin typeface="Century Gothic" panose="020B0502020202020204" pitchFamily="34" charset="0"/>
            </a:endParaRPr>
          </a:p>
        </p:txBody>
      </p:sp>
      <p:sp>
        <p:nvSpPr>
          <p:cNvPr id="37" name="Rectangle 36">
            <a:extLst>
              <a:ext uri="{FF2B5EF4-FFF2-40B4-BE49-F238E27FC236}">
                <a16:creationId xmlns:a16="http://schemas.microsoft.com/office/drawing/2014/main" id="{C7BB68F7-CE2E-4476-94AE-AC642853F056}"/>
              </a:ext>
            </a:extLst>
          </p:cNvPr>
          <p:cNvSpPr/>
          <p:nvPr/>
        </p:nvSpPr>
        <p:spPr>
          <a:xfrm>
            <a:off x="1726029" y="4204109"/>
            <a:ext cx="2899585" cy="1969770"/>
          </a:xfrm>
          <a:prstGeom prst="rect">
            <a:avLst/>
          </a:prstGeom>
        </p:spPr>
        <p:txBody>
          <a:bodyPr wrap="square">
            <a:spAutoFit/>
          </a:bodyPr>
          <a:lstStyle/>
          <a:p>
            <a:pPr algn="ctr"/>
            <a:r>
              <a:rPr lang="en-US" sz="1400" b="1" dirty="0">
                <a:latin typeface="Century Gothic" panose="020B0502020202020204" pitchFamily="34" charset="0"/>
              </a:rPr>
              <a:t>FOR RESEARCH STUDENT</a:t>
            </a:r>
          </a:p>
          <a:p>
            <a:pPr algn="ctr"/>
            <a:r>
              <a:rPr lang="en-US" sz="1200" dirty="0">
                <a:latin typeface="Century Gothic" panose="020B0502020202020204" pitchFamily="34" charset="0"/>
              </a:rPr>
              <a:t>Student is to obtain the Approval Letter from the faculty where your research activities (require special equipment's) to be undertaken in the laboratory with the recommendation from your supervisor(s) and approved by the Dean of the Faculty.</a:t>
            </a:r>
          </a:p>
          <a:p>
            <a:pPr algn="ctr"/>
            <a:endParaRPr lang="en-MY" sz="1200" dirty="0">
              <a:latin typeface="Century Gothic" panose="020B0502020202020204" pitchFamily="34" charset="0"/>
            </a:endParaRPr>
          </a:p>
        </p:txBody>
      </p:sp>
      <p:grpSp>
        <p:nvGrpSpPr>
          <p:cNvPr id="4" name="Group 3">
            <a:extLst>
              <a:ext uri="{FF2B5EF4-FFF2-40B4-BE49-F238E27FC236}">
                <a16:creationId xmlns:a16="http://schemas.microsoft.com/office/drawing/2014/main" id="{475954A9-A0B9-4EBC-B693-008C48D75FE5}"/>
              </a:ext>
            </a:extLst>
          </p:cNvPr>
          <p:cNvGrpSpPr/>
          <p:nvPr/>
        </p:nvGrpSpPr>
        <p:grpSpPr>
          <a:xfrm>
            <a:off x="2713657" y="2465295"/>
            <a:ext cx="1599208" cy="1245144"/>
            <a:chOff x="1841352" y="5018630"/>
            <a:chExt cx="1599208" cy="1245144"/>
          </a:xfrm>
        </p:grpSpPr>
        <p:sp>
          <p:nvSpPr>
            <p:cNvPr id="38" name="Oval 37">
              <a:extLst>
                <a:ext uri="{FF2B5EF4-FFF2-40B4-BE49-F238E27FC236}">
                  <a16:creationId xmlns:a16="http://schemas.microsoft.com/office/drawing/2014/main" id="{DFD52951-8019-452B-B169-26EEF01070BA}"/>
                </a:ext>
              </a:extLst>
            </p:cNvPr>
            <p:cNvSpPr/>
            <p:nvPr/>
          </p:nvSpPr>
          <p:spPr>
            <a:xfrm>
              <a:off x="2225288" y="5018630"/>
              <a:ext cx="1215272" cy="1200329"/>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9" name="Picture 38">
              <a:extLst>
                <a:ext uri="{FF2B5EF4-FFF2-40B4-BE49-F238E27FC236}">
                  <a16:creationId xmlns:a16="http://schemas.microsoft.com/office/drawing/2014/main" id="{122DB9EF-57B5-4A83-AFAF-C04DE136C1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1352" y="5741699"/>
              <a:ext cx="782934" cy="522075"/>
            </a:xfrm>
            <a:prstGeom prst="rect">
              <a:avLst/>
            </a:prstGeom>
          </p:spPr>
        </p:pic>
      </p:grpSp>
      <p:sp>
        <p:nvSpPr>
          <p:cNvPr id="45" name="Rectangle 44">
            <a:extLst>
              <a:ext uri="{FF2B5EF4-FFF2-40B4-BE49-F238E27FC236}">
                <a16:creationId xmlns:a16="http://schemas.microsoft.com/office/drawing/2014/main" id="{4255BB46-2D8F-4A7C-939E-D498C85F1EF1}"/>
              </a:ext>
            </a:extLst>
          </p:cNvPr>
          <p:cNvSpPr/>
          <p:nvPr/>
        </p:nvSpPr>
        <p:spPr>
          <a:xfrm>
            <a:off x="2780868" y="1355838"/>
            <a:ext cx="1963233" cy="1200329"/>
          </a:xfrm>
          <a:prstGeom prst="rect">
            <a:avLst/>
          </a:prstGeom>
        </p:spPr>
        <p:txBody>
          <a:bodyPr wrap="square">
            <a:spAutoFit/>
          </a:bodyPr>
          <a:lstStyle/>
          <a:p>
            <a:pPr algn="ctr"/>
            <a:r>
              <a:rPr lang="en-US" sz="1200" dirty="0">
                <a:latin typeface="Century Gothic" panose="020B0502020202020204" pitchFamily="34" charset="0"/>
              </a:rPr>
              <a:t>Students must ensure that they do not have any symptoms; runny nose, continues cough, high fever and sore throat.</a:t>
            </a:r>
          </a:p>
        </p:txBody>
      </p:sp>
      <p:sp>
        <p:nvSpPr>
          <p:cNvPr id="2" name="Oval 1">
            <a:extLst>
              <a:ext uri="{FF2B5EF4-FFF2-40B4-BE49-F238E27FC236}">
                <a16:creationId xmlns:a16="http://schemas.microsoft.com/office/drawing/2014/main" id="{225C6338-D9B2-4EAC-91A3-DE63E446E53E}"/>
              </a:ext>
            </a:extLst>
          </p:cNvPr>
          <p:cNvSpPr/>
          <p:nvPr/>
        </p:nvSpPr>
        <p:spPr>
          <a:xfrm>
            <a:off x="592846" y="4504695"/>
            <a:ext cx="1259610" cy="1259610"/>
          </a:xfrm>
          <a:prstGeom prst="ellipse">
            <a:avLst/>
          </a:prstGeom>
          <a:blipFill>
            <a:blip r:embed="rId12"/>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4" name="Picture 53">
            <a:extLst>
              <a:ext uri="{FF2B5EF4-FFF2-40B4-BE49-F238E27FC236}">
                <a16:creationId xmlns:a16="http://schemas.microsoft.com/office/drawing/2014/main" id="{8D2899D4-39B2-4670-952E-6D843A12EA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4949" y="2456348"/>
            <a:ext cx="514749" cy="513033"/>
          </a:xfrm>
          <a:prstGeom prst="rect">
            <a:avLst/>
          </a:prstGeom>
        </p:spPr>
      </p:pic>
      <p:sp>
        <p:nvSpPr>
          <p:cNvPr id="55" name="Rectangle: Rounded Corners 54">
            <a:extLst>
              <a:ext uri="{FF2B5EF4-FFF2-40B4-BE49-F238E27FC236}">
                <a16:creationId xmlns:a16="http://schemas.microsoft.com/office/drawing/2014/main" id="{6B2110C9-5282-4A69-9919-4DDA2B00167D}"/>
              </a:ext>
            </a:extLst>
          </p:cNvPr>
          <p:cNvSpPr/>
          <p:nvPr/>
        </p:nvSpPr>
        <p:spPr>
          <a:xfrm>
            <a:off x="418714" y="4117244"/>
            <a:ext cx="4252154" cy="1930436"/>
          </a:xfrm>
          <a:prstGeom prst="roundRect">
            <a:avLst>
              <a:gd name="adj" fmla="val 23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6" name="Picture 55">
            <a:extLst>
              <a:ext uri="{FF2B5EF4-FFF2-40B4-BE49-F238E27FC236}">
                <a16:creationId xmlns:a16="http://schemas.microsoft.com/office/drawing/2014/main" id="{7AFE680E-FE5A-4354-BF8D-5EBE6C5676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3972" y="3932577"/>
            <a:ext cx="697747" cy="697747"/>
          </a:xfrm>
          <a:prstGeom prst="rect">
            <a:avLst/>
          </a:prstGeom>
        </p:spPr>
      </p:pic>
      <p:sp>
        <p:nvSpPr>
          <p:cNvPr id="57" name="Rectangle 56">
            <a:extLst>
              <a:ext uri="{FF2B5EF4-FFF2-40B4-BE49-F238E27FC236}">
                <a16:creationId xmlns:a16="http://schemas.microsoft.com/office/drawing/2014/main" id="{CF7DC5F7-E8F5-436B-9CAB-4D61BB4B5A2A}"/>
              </a:ext>
            </a:extLst>
          </p:cNvPr>
          <p:cNvSpPr/>
          <p:nvPr/>
        </p:nvSpPr>
        <p:spPr>
          <a:xfrm>
            <a:off x="5200040" y="1007948"/>
            <a:ext cx="3188253" cy="2616101"/>
          </a:xfrm>
          <a:prstGeom prst="rect">
            <a:avLst/>
          </a:prstGeom>
        </p:spPr>
        <p:txBody>
          <a:bodyPr wrap="square">
            <a:spAutoFit/>
          </a:bodyPr>
          <a:lstStyle/>
          <a:p>
            <a:pPr lvl="0" algn="ctr">
              <a:buClr>
                <a:srgbClr val="0070C0"/>
              </a:buClr>
              <a:buSzPts val="1560"/>
            </a:pPr>
            <a:r>
              <a:rPr lang="en-US" sz="1600" b="1" dirty="0">
                <a:solidFill>
                  <a:srgbClr val="0070C0"/>
                </a:solidFill>
                <a:latin typeface="Century Gothic" panose="020B0502020202020204" pitchFamily="34" charset="0"/>
                <a:ea typeface="Calibri"/>
                <a:cs typeface="Calibri"/>
                <a:sym typeface="Calibri"/>
              </a:rPr>
              <a:t>BEFORE</a:t>
            </a:r>
            <a:r>
              <a:rPr lang="en-US" sz="1600" dirty="0">
                <a:solidFill>
                  <a:srgbClr val="0070C0"/>
                </a:solidFill>
                <a:latin typeface="Century Gothic" panose="020B0502020202020204" pitchFamily="34" charset="0"/>
                <a:ea typeface="Calibri"/>
                <a:cs typeface="Calibri"/>
                <a:sym typeface="Calibri"/>
              </a:rPr>
              <a:t>  Entering Laboratory/Research</a:t>
            </a:r>
            <a:endParaRPr lang="en-US" sz="2000" dirty="0">
              <a:solidFill>
                <a:srgbClr val="0070C0"/>
              </a:solidFill>
              <a:latin typeface="Century Gothic" panose="020B0502020202020204" pitchFamily="34" charset="0"/>
              <a:ea typeface="Calibri"/>
              <a:cs typeface="Calibri"/>
              <a:sym typeface="Calibri"/>
            </a:endParaRPr>
          </a:p>
          <a:p>
            <a:pPr marL="285750" indent="-285750" algn="just">
              <a:buFont typeface="Wingdings" panose="05000000000000000000" pitchFamily="2" charset="2"/>
              <a:buChar char="q"/>
            </a:pPr>
            <a:r>
              <a:rPr lang="en-US" sz="1200" dirty="0">
                <a:latin typeface="Century Gothic" panose="020B0502020202020204" pitchFamily="34" charset="0"/>
              </a:rPr>
              <a:t>Prior to entering a laboratory/ workspace, student is required to show to Approval Letter issued by the faculty.</a:t>
            </a:r>
          </a:p>
          <a:p>
            <a:pPr marL="285750" indent="-285750" algn="just">
              <a:buFont typeface="Wingdings" panose="05000000000000000000" pitchFamily="2" charset="2"/>
              <a:buChar char="q"/>
            </a:pPr>
            <a:r>
              <a:rPr lang="en-US" sz="1200" dirty="0">
                <a:latin typeface="Century Gothic" panose="020B0502020202020204" pitchFamily="34" charset="0"/>
              </a:rPr>
              <a:t>Fill up the Attendance Logbook designated at  the laboratory/ workspace with required information as </a:t>
            </a:r>
            <a:r>
              <a:rPr lang="en-MY" sz="1200" dirty="0">
                <a:latin typeface="Century Gothic" panose="020B0502020202020204" pitchFamily="34" charset="0"/>
              </a:rPr>
              <a:t>Full name, Student ID, Contact phone number, Date, Time In/Out, Location, Purpose of activities undertaken</a:t>
            </a:r>
            <a:r>
              <a:rPr lang="en-US" sz="1200" dirty="0">
                <a:latin typeface="Century Gothic" panose="020B0502020202020204" pitchFamily="34" charset="0"/>
                <a:ea typeface="Calibri"/>
                <a:cs typeface="Calibri"/>
                <a:sym typeface="Calibri"/>
              </a:rPr>
              <a:t>.</a:t>
            </a:r>
            <a:endParaRPr lang="en-US" sz="1200" dirty="0">
              <a:latin typeface="Century Gothic" panose="020B0502020202020204" pitchFamily="34" charset="0"/>
            </a:endParaRPr>
          </a:p>
        </p:txBody>
      </p:sp>
      <p:sp>
        <p:nvSpPr>
          <p:cNvPr id="47" name="TextBox 46">
            <a:extLst>
              <a:ext uri="{FF2B5EF4-FFF2-40B4-BE49-F238E27FC236}">
                <a16:creationId xmlns:a16="http://schemas.microsoft.com/office/drawing/2014/main" id="{88607511-4342-41C1-98D9-527B8772B9C8}"/>
              </a:ext>
            </a:extLst>
          </p:cNvPr>
          <p:cNvSpPr txBox="1"/>
          <p:nvPr/>
        </p:nvSpPr>
        <p:spPr>
          <a:xfrm>
            <a:off x="392126" y="1390788"/>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grpSp>
        <p:nvGrpSpPr>
          <p:cNvPr id="7" name="Group 6">
            <a:extLst>
              <a:ext uri="{FF2B5EF4-FFF2-40B4-BE49-F238E27FC236}">
                <a16:creationId xmlns:a16="http://schemas.microsoft.com/office/drawing/2014/main" id="{AA1BE8BC-93AA-4F8D-A23D-D9DE4B1D9525}"/>
              </a:ext>
            </a:extLst>
          </p:cNvPr>
          <p:cNvGrpSpPr/>
          <p:nvPr/>
        </p:nvGrpSpPr>
        <p:grpSpPr>
          <a:xfrm>
            <a:off x="579351" y="2474618"/>
            <a:ext cx="1245585" cy="1245585"/>
            <a:chOff x="812119" y="2980305"/>
            <a:chExt cx="2238811" cy="2238811"/>
          </a:xfrm>
        </p:grpSpPr>
        <p:pic>
          <p:nvPicPr>
            <p:cNvPr id="48" name="Picture 47">
              <a:extLst>
                <a:ext uri="{FF2B5EF4-FFF2-40B4-BE49-F238E27FC236}">
                  <a16:creationId xmlns:a16="http://schemas.microsoft.com/office/drawing/2014/main" id="{BFAB00F5-BDE2-4855-B5BB-1BEEE4DA6D4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2119" y="2980305"/>
              <a:ext cx="2238811" cy="2238811"/>
            </a:xfrm>
            <a:prstGeom prst="rect">
              <a:avLst/>
            </a:prstGeom>
          </p:spPr>
        </p:pic>
        <p:pic>
          <p:nvPicPr>
            <p:cNvPr id="49" name="Google Shape;343;p18">
              <a:extLst>
                <a:ext uri="{FF2B5EF4-FFF2-40B4-BE49-F238E27FC236}">
                  <a16:creationId xmlns:a16="http://schemas.microsoft.com/office/drawing/2014/main" id="{4C24D96E-986C-4AA6-911A-1975B4A371B2}"/>
                </a:ext>
              </a:extLst>
            </p:cNvPr>
            <p:cNvPicPr preferRelativeResize="0"/>
            <p:nvPr/>
          </p:nvPicPr>
          <p:blipFill rotWithShape="1">
            <a:blip r:embed="rId16">
              <a:alphaModFix/>
            </a:blip>
            <a:srcRect t="13000" b="8132"/>
            <a:stretch/>
          </p:blipFill>
          <p:spPr>
            <a:xfrm>
              <a:off x="1436079" y="3342668"/>
              <a:ext cx="1022792" cy="1434049"/>
            </a:xfrm>
            <a:prstGeom prst="rect">
              <a:avLst/>
            </a:prstGeom>
            <a:noFill/>
            <a:ln>
              <a:noFill/>
            </a:ln>
          </p:spPr>
        </p:pic>
      </p:grpSp>
      <p:pic>
        <p:nvPicPr>
          <p:cNvPr id="35" name="Picture 34">
            <a:extLst>
              <a:ext uri="{FF2B5EF4-FFF2-40B4-BE49-F238E27FC236}">
                <a16:creationId xmlns:a16="http://schemas.microsoft.com/office/drawing/2014/main" id="{F8DDAD95-E1E9-421E-8AE6-D3FEDA44D95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6" name="Group 45">
            <a:extLst>
              <a:ext uri="{FF2B5EF4-FFF2-40B4-BE49-F238E27FC236}">
                <a16:creationId xmlns:a16="http://schemas.microsoft.com/office/drawing/2014/main" id="{8DFA15AB-9349-40B4-9FE6-119067F4A4EA}"/>
              </a:ext>
            </a:extLst>
          </p:cNvPr>
          <p:cNvGrpSpPr/>
          <p:nvPr/>
        </p:nvGrpSpPr>
        <p:grpSpPr>
          <a:xfrm>
            <a:off x="989291" y="2709662"/>
            <a:ext cx="467633" cy="136144"/>
            <a:chOff x="681298" y="2639485"/>
            <a:chExt cx="1494291" cy="435037"/>
          </a:xfrm>
        </p:grpSpPr>
        <p:sp>
          <p:nvSpPr>
            <p:cNvPr id="51" name="Rectangle 50">
              <a:extLst>
                <a:ext uri="{FF2B5EF4-FFF2-40B4-BE49-F238E27FC236}">
                  <a16:creationId xmlns:a16="http://schemas.microsoft.com/office/drawing/2014/main" id="{71B74084-A52D-4A18-B1FB-6CAE9464D42C}"/>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2" name="Picture 51">
              <a:extLst>
                <a:ext uri="{FF2B5EF4-FFF2-40B4-BE49-F238E27FC236}">
                  <a16:creationId xmlns:a16="http://schemas.microsoft.com/office/drawing/2014/main" id="{6D34787F-514F-4B9E-BB91-C20C66E6D64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spTree>
    <p:extLst>
      <p:ext uri="{BB962C8B-B14F-4D97-AF65-F5344CB8AC3E}">
        <p14:creationId xmlns:p14="http://schemas.microsoft.com/office/powerpoint/2010/main" val="314497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When Using Lift</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05</a:t>
            </a:r>
          </a:p>
        </p:txBody>
      </p:sp>
      <p:pic>
        <p:nvPicPr>
          <p:cNvPr id="4" name="Picture 3">
            <a:extLst>
              <a:ext uri="{FF2B5EF4-FFF2-40B4-BE49-F238E27FC236}">
                <a16:creationId xmlns:a16="http://schemas.microsoft.com/office/drawing/2014/main" id="{35E7DE4C-5F05-40F3-891F-1CB7A49F4C3F}"/>
              </a:ext>
            </a:extLst>
          </p:cNvPr>
          <p:cNvPicPr>
            <a:picLocks noChangeAspect="1"/>
          </p:cNvPicPr>
          <p:nvPr/>
        </p:nvPicPr>
        <p:blipFill rotWithShape="1">
          <a:blip r:embed="rId2">
            <a:extLst>
              <a:ext uri="{28A0092B-C50C-407E-A947-70E740481C1C}">
                <a14:useLocalDpi xmlns:a14="http://schemas.microsoft.com/office/drawing/2010/main" val="0"/>
              </a:ext>
            </a:extLst>
          </a:blip>
          <a:srcRect l="6611" t="20478" r="55131" b="9298"/>
          <a:stretch/>
        </p:blipFill>
        <p:spPr>
          <a:xfrm>
            <a:off x="479018" y="1449727"/>
            <a:ext cx="2205966" cy="2851299"/>
          </a:xfrm>
          <a:prstGeom prst="rect">
            <a:avLst/>
          </a:prstGeom>
        </p:spPr>
      </p:pic>
      <p:sp>
        <p:nvSpPr>
          <p:cNvPr id="8" name="Rectangle 7">
            <a:extLst>
              <a:ext uri="{FF2B5EF4-FFF2-40B4-BE49-F238E27FC236}">
                <a16:creationId xmlns:a16="http://schemas.microsoft.com/office/drawing/2014/main" id="{DFF3C386-E771-4E5C-AA28-732FF948627A}"/>
              </a:ext>
            </a:extLst>
          </p:cNvPr>
          <p:cNvSpPr/>
          <p:nvPr/>
        </p:nvSpPr>
        <p:spPr>
          <a:xfrm>
            <a:off x="465620" y="4367732"/>
            <a:ext cx="2150972" cy="1569660"/>
          </a:xfrm>
          <a:prstGeom prst="rect">
            <a:avLst/>
          </a:prstGeom>
        </p:spPr>
        <p:txBody>
          <a:bodyPr wrap="square">
            <a:spAutoFit/>
          </a:bodyPr>
          <a:lstStyle/>
          <a:p>
            <a:pPr algn="ctr"/>
            <a:r>
              <a:rPr lang="en-US" sz="1200" dirty="0">
                <a:latin typeface="Century Gothic" panose="020B0502020202020204" pitchFamily="34" charset="0"/>
              </a:rPr>
              <a:t>All lifts at MMU campuses have a maximum capacity of 4 persons per trip. Kindly follow the standing positions as indicated on the floor to maintain the social distance while in the lifts.</a:t>
            </a:r>
            <a:endParaRPr lang="en-MY" sz="1200"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8F455518-61E3-4E37-92CA-F61576D18220}"/>
              </a:ext>
            </a:extLst>
          </p:cNvPr>
          <p:cNvCxnSpPr/>
          <p:nvPr/>
        </p:nvCxnSpPr>
        <p:spPr>
          <a:xfrm>
            <a:off x="5500472"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06319A48-F202-4BD9-900F-070F5B9E24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1050" y="4449915"/>
            <a:ext cx="847725" cy="866775"/>
          </a:xfrm>
          <a:prstGeom prst="rect">
            <a:avLst/>
          </a:prstGeom>
        </p:spPr>
      </p:pic>
      <p:pic>
        <p:nvPicPr>
          <p:cNvPr id="13" name="Graphic 12">
            <a:extLst>
              <a:ext uri="{FF2B5EF4-FFF2-40B4-BE49-F238E27FC236}">
                <a16:creationId xmlns:a16="http://schemas.microsoft.com/office/drawing/2014/main" id="{11434F7F-6CA4-41F5-A816-78B0F38A3A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7354" y="2382633"/>
            <a:ext cx="770601" cy="945077"/>
          </a:xfrm>
          <a:prstGeom prst="rect">
            <a:avLst/>
          </a:prstGeom>
        </p:spPr>
      </p:pic>
      <p:sp>
        <p:nvSpPr>
          <p:cNvPr id="15" name="TextBox 14">
            <a:extLst>
              <a:ext uri="{FF2B5EF4-FFF2-40B4-BE49-F238E27FC236}">
                <a16:creationId xmlns:a16="http://schemas.microsoft.com/office/drawing/2014/main" id="{D014C273-FBEB-4314-AF58-8537F52346EC}"/>
              </a:ext>
            </a:extLst>
          </p:cNvPr>
          <p:cNvSpPr txBox="1"/>
          <p:nvPr/>
        </p:nvSpPr>
        <p:spPr>
          <a:xfrm>
            <a:off x="6082281" y="3325600"/>
            <a:ext cx="1301959" cy="646331"/>
          </a:xfrm>
          <a:prstGeom prst="rect">
            <a:avLst/>
          </a:prstGeom>
          <a:noFill/>
        </p:spPr>
        <p:txBody>
          <a:bodyPr wrap="none" rtlCol="0">
            <a:spAutoFit/>
          </a:bodyPr>
          <a:lstStyle/>
          <a:p>
            <a:pPr algn="ctr"/>
            <a:r>
              <a:rPr lang="en-MY" sz="1200" dirty="0">
                <a:latin typeface="Century Gothic" panose="020B0502020202020204" pitchFamily="34" charset="0"/>
              </a:rPr>
              <a:t>Wear mask</a:t>
            </a:r>
          </a:p>
          <a:p>
            <a:pPr algn="ctr"/>
            <a:r>
              <a:rPr lang="en-MY" sz="1200" dirty="0">
                <a:latin typeface="Century Gothic" panose="020B0502020202020204" pitchFamily="34" charset="0"/>
              </a:rPr>
              <a:t> before </a:t>
            </a:r>
          </a:p>
          <a:p>
            <a:pPr algn="ctr"/>
            <a:r>
              <a:rPr lang="en-MY" sz="1200" dirty="0">
                <a:latin typeface="Century Gothic" panose="020B0502020202020204" pitchFamily="34" charset="0"/>
              </a:rPr>
              <a:t>entering the lift</a:t>
            </a:r>
          </a:p>
        </p:txBody>
      </p:sp>
      <p:sp>
        <p:nvSpPr>
          <p:cNvPr id="17" name="TextBox 16">
            <a:extLst>
              <a:ext uri="{FF2B5EF4-FFF2-40B4-BE49-F238E27FC236}">
                <a16:creationId xmlns:a16="http://schemas.microsoft.com/office/drawing/2014/main" id="{7A182ED4-315B-4EE3-A418-11721A347050}"/>
              </a:ext>
            </a:extLst>
          </p:cNvPr>
          <p:cNvSpPr txBox="1"/>
          <p:nvPr/>
        </p:nvSpPr>
        <p:spPr>
          <a:xfrm>
            <a:off x="8933419" y="5392882"/>
            <a:ext cx="1140514" cy="646331"/>
          </a:xfrm>
          <a:prstGeom prst="rect">
            <a:avLst/>
          </a:prstGeom>
          <a:noFill/>
        </p:spPr>
        <p:txBody>
          <a:bodyPr wrap="square" rtlCol="0">
            <a:spAutoFit/>
          </a:bodyPr>
          <a:lstStyle/>
          <a:p>
            <a:pPr algn="ctr"/>
            <a:r>
              <a:rPr lang="en-MY" sz="1200" dirty="0">
                <a:latin typeface="Century Gothic" panose="020B0502020202020204" pitchFamily="34" charset="0"/>
              </a:rPr>
              <a:t>Use sanitizer after using the lift / stairs</a:t>
            </a:r>
          </a:p>
        </p:txBody>
      </p:sp>
      <p:grpSp>
        <p:nvGrpSpPr>
          <p:cNvPr id="19" name="Group 18">
            <a:extLst>
              <a:ext uri="{FF2B5EF4-FFF2-40B4-BE49-F238E27FC236}">
                <a16:creationId xmlns:a16="http://schemas.microsoft.com/office/drawing/2014/main" id="{E9E482FE-FEEF-4300-9DB7-09BEF03A8BB1}"/>
              </a:ext>
            </a:extLst>
          </p:cNvPr>
          <p:cNvGrpSpPr/>
          <p:nvPr/>
        </p:nvGrpSpPr>
        <p:grpSpPr>
          <a:xfrm>
            <a:off x="7184537" y="1456902"/>
            <a:ext cx="2761322" cy="450097"/>
            <a:chOff x="1632929" y="997035"/>
            <a:chExt cx="2655969" cy="450097"/>
          </a:xfrm>
        </p:grpSpPr>
        <p:sp>
          <p:nvSpPr>
            <p:cNvPr id="20" name="Rectangle: Rounded Corners 19">
              <a:extLst>
                <a:ext uri="{FF2B5EF4-FFF2-40B4-BE49-F238E27FC236}">
                  <a16:creationId xmlns:a16="http://schemas.microsoft.com/office/drawing/2014/main" id="{FAC5669A-1826-4C4F-BE3C-2B5C31B39D57}"/>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1" name="TextBox 2">
              <a:extLst>
                <a:ext uri="{FF2B5EF4-FFF2-40B4-BE49-F238E27FC236}">
                  <a16:creationId xmlns:a16="http://schemas.microsoft.com/office/drawing/2014/main" id="{E41A7430-C163-496D-93F5-6B422C1BBCDE}"/>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22" name="Graphic 21">
            <a:extLst>
              <a:ext uri="{FF2B5EF4-FFF2-40B4-BE49-F238E27FC236}">
                <a16:creationId xmlns:a16="http://schemas.microsoft.com/office/drawing/2014/main" id="{AF4596E3-32D3-4735-8A8D-EFACAA1911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0466" y="4449915"/>
            <a:ext cx="1076325" cy="847725"/>
          </a:xfrm>
          <a:prstGeom prst="rect">
            <a:avLst/>
          </a:prstGeom>
        </p:spPr>
      </p:pic>
      <p:pic>
        <p:nvPicPr>
          <p:cNvPr id="23" name="Graphic 22">
            <a:extLst>
              <a:ext uri="{FF2B5EF4-FFF2-40B4-BE49-F238E27FC236}">
                <a16:creationId xmlns:a16="http://schemas.microsoft.com/office/drawing/2014/main" id="{01FE5018-A96A-4049-9807-4D80D4F636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1416" y="2382633"/>
            <a:ext cx="1238250" cy="914400"/>
          </a:xfrm>
          <a:prstGeom prst="rect">
            <a:avLst/>
          </a:prstGeom>
        </p:spPr>
      </p:pic>
      <p:pic>
        <p:nvPicPr>
          <p:cNvPr id="24" name="Graphic 23">
            <a:extLst>
              <a:ext uri="{FF2B5EF4-FFF2-40B4-BE49-F238E27FC236}">
                <a16:creationId xmlns:a16="http://schemas.microsoft.com/office/drawing/2014/main" id="{15FBF60E-E0CC-466B-BD13-7845FD8FEC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46543" y="2382633"/>
            <a:ext cx="1209675" cy="914400"/>
          </a:xfrm>
          <a:prstGeom prst="rect">
            <a:avLst/>
          </a:prstGeom>
        </p:spPr>
      </p:pic>
      <p:sp>
        <p:nvSpPr>
          <p:cNvPr id="25" name="TextBox 24">
            <a:extLst>
              <a:ext uri="{FF2B5EF4-FFF2-40B4-BE49-F238E27FC236}">
                <a16:creationId xmlns:a16="http://schemas.microsoft.com/office/drawing/2014/main" id="{0B92A1F5-2A18-4924-B3B6-ED8199DD101E}"/>
              </a:ext>
            </a:extLst>
          </p:cNvPr>
          <p:cNvSpPr txBox="1"/>
          <p:nvPr/>
        </p:nvSpPr>
        <p:spPr>
          <a:xfrm>
            <a:off x="7236857" y="5392882"/>
            <a:ext cx="847724" cy="461665"/>
          </a:xfrm>
          <a:prstGeom prst="rect">
            <a:avLst/>
          </a:prstGeom>
          <a:noFill/>
        </p:spPr>
        <p:txBody>
          <a:bodyPr wrap="square" rtlCol="0">
            <a:spAutoFit/>
          </a:bodyPr>
          <a:lstStyle/>
          <a:p>
            <a:pPr algn="ctr"/>
            <a:r>
              <a:rPr lang="en-MY" sz="1200" dirty="0">
                <a:latin typeface="Century Gothic" panose="020B0502020202020204" pitchFamily="34" charset="0"/>
              </a:rPr>
              <a:t>Don’t shake</a:t>
            </a:r>
          </a:p>
        </p:txBody>
      </p:sp>
      <p:sp>
        <p:nvSpPr>
          <p:cNvPr id="26" name="TextBox 25">
            <a:extLst>
              <a:ext uri="{FF2B5EF4-FFF2-40B4-BE49-F238E27FC236}">
                <a16:creationId xmlns:a16="http://schemas.microsoft.com/office/drawing/2014/main" id="{7CAFB533-D76C-487E-8F79-9783A26B1327}"/>
              </a:ext>
            </a:extLst>
          </p:cNvPr>
          <p:cNvSpPr txBox="1"/>
          <p:nvPr/>
        </p:nvSpPr>
        <p:spPr>
          <a:xfrm>
            <a:off x="7894305" y="3325600"/>
            <a:ext cx="1140511" cy="646331"/>
          </a:xfrm>
          <a:prstGeom prst="rect">
            <a:avLst/>
          </a:prstGeom>
          <a:noFill/>
        </p:spPr>
        <p:txBody>
          <a:bodyPr wrap="square" rtlCol="0">
            <a:spAutoFit/>
          </a:bodyPr>
          <a:lstStyle/>
          <a:p>
            <a:pPr algn="ctr"/>
            <a:r>
              <a:rPr lang="en-MY" sz="1200" dirty="0">
                <a:latin typeface="Century Gothic" panose="020B0502020202020204" pitchFamily="34" charset="0"/>
              </a:rPr>
              <a:t>Avoid over crowded in the lift</a:t>
            </a:r>
          </a:p>
        </p:txBody>
      </p:sp>
      <p:sp>
        <p:nvSpPr>
          <p:cNvPr id="27" name="TextBox 26">
            <a:extLst>
              <a:ext uri="{FF2B5EF4-FFF2-40B4-BE49-F238E27FC236}">
                <a16:creationId xmlns:a16="http://schemas.microsoft.com/office/drawing/2014/main" id="{E4DBB9BC-2B0C-41D5-8CC6-DB6F2810F646}"/>
              </a:ext>
            </a:extLst>
          </p:cNvPr>
          <p:cNvSpPr txBox="1"/>
          <p:nvPr/>
        </p:nvSpPr>
        <p:spPr>
          <a:xfrm>
            <a:off x="9734835" y="3325600"/>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pic>
        <p:nvPicPr>
          <p:cNvPr id="28" name="Picture 27">
            <a:extLst>
              <a:ext uri="{FF2B5EF4-FFF2-40B4-BE49-F238E27FC236}">
                <a16:creationId xmlns:a16="http://schemas.microsoft.com/office/drawing/2014/main" id="{15656D95-C534-4A8E-B7CB-CDE2EB372C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25899" y="1828367"/>
            <a:ext cx="1949375" cy="2401571"/>
          </a:xfrm>
          <a:prstGeom prst="rect">
            <a:avLst/>
          </a:prstGeom>
        </p:spPr>
      </p:pic>
      <p:sp>
        <p:nvSpPr>
          <p:cNvPr id="29" name="Rectangle 28">
            <a:extLst>
              <a:ext uri="{FF2B5EF4-FFF2-40B4-BE49-F238E27FC236}">
                <a16:creationId xmlns:a16="http://schemas.microsoft.com/office/drawing/2014/main" id="{76693203-ECD3-4908-86D7-F83ACA76DA3A}"/>
              </a:ext>
            </a:extLst>
          </p:cNvPr>
          <p:cNvSpPr/>
          <p:nvPr/>
        </p:nvSpPr>
        <p:spPr>
          <a:xfrm>
            <a:off x="3153694" y="4367732"/>
            <a:ext cx="1654931" cy="861774"/>
          </a:xfrm>
          <a:prstGeom prst="rect">
            <a:avLst/>
          </a:prstGeom>
        </p:spPr>
        <p:txBody>
          <a:bodyPr wrap="square">
            <a:spAutoFit/>
          </a:bodyPr>
          <a:lstStyle/>
          <a:p>
            <a:pPr algn="ctr"/>
            <a:r>
              <a:rPr lang="en-MY" sz="1400" b="1" dirty="0">
                <a:latin typeface="Century Gothic" panose="020B0502020202020204" pitchFamily="34" charset="0"/>
              </a:rPr>
              <a:t>OR</a:t>
            </a:r>
            <a:endParaRPr lang="en-MY" sz="1200" b="1" dirty="0">
              <a:latin typeface="Century Gothic" panose="020B0502020202020204" pitchFamily="34" charset="0"/>
            </a:endParaRPr>
          </a:p>
          <a:p>
            <a:pPr algn="ctr"/>
            <a:r>
              <a:rPr lang="en-MY" sz="1200" dirty="0">
                <a:latin typeface="Century Gothic" panose="020B0502020202020204" pitchFamily="34" charset="0"/>
              </a:rPr>
              <a:t>Students may opt using stairs with precaution</a:t>
            </a:r>
          </a:p>
        </p:txBody>
      </p:sp>
      <p:pic>
        <p:nvPicPr>
          <p:cNvPr id="30" name="Picture 29">
            <a:extLst>
              <a:ext uri="{FF2B5EF4-FFF2-40B4-BE49-F238E27FC236}">
                <a16:creationId xmlns:a16="http://schemas.microsoft.com/office/drawing/2014/main" id="{C9ABF7F9-3303-4771-840B-019BB02D82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113544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06</a:t>
            </a:r>
          </a:p>
        </p:txBody>
      </p:sp>
      <p:sp>
        <p:nvSpPr>
          <p:cNvPr id="8" name="Google Shape;365;p26">
            <a:extLst>
              <a:ext uri="{FF2B5EF4-FFF2-40B4-BE49-F238E27FC236}">
                <a16:creationId xmlns:a16="http://schemas.microsoft.com/office/drawing/2014/main" id="{B2E78A3D-C2A0-4439-B1F0-0CF2016C4EF6}"/>
              </a:ext>
            </a:extLst>
          </p:cNvPr>
          <p:cNvSpPr txBox="1">
            <a:spLocks/>
          </p:cNvSpPr>
          <p:nvPr/>
        </p:nvSpPr>
        <p:spPr>
          <a:xfrm>
            <a:off x="864679" y="88886"/>
            <a:ext cx="1031283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MMU’s Offices/Meeting Room</a:t>
            </a:r>
          </a:p>
        </p:txBody>
      </p:sp>
      <p:cxnSp>
        <p:nvCxnSpPr>
          <p:cNvPr id="18" name="Straight Connector 17">
            <a:extLst>
              <a:ext uri="{FF2B5EF4-FFF2-40B4-BE49-F238E27FC236}">
                <a16:creationId xmlns:a16="http://schemas.microsoft.com/office/drawing/2014/main" id="{9FDCA924-1681-40F4-A9A9-C3A01FBC618F}"/>
              </a:ext>
            </a:extLst>
          </p:cNvPr>
          <p:cNvCxnSpPr/>
          <p:nvPr/>
        </p:nvCxnSpPr>
        <p:spPr>
          <a:xfrm>
            <a:off x="5500472"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27F75F78-FC4A-4D20-8BF0-DEB3917AD0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1050" y="4449915"/>
            <a:ext cx="847725" cy="866775"/>
          </a:xfrm>
          <a:prstGeom prst="rect">
            <a:avLst/>
          </a:prstGeom>
        </p:spPr>
      </p:pic>
      <p:pic>
        <p:nvPicPr>
          <p:cNvPr id="20" name="Graphic 19">
            <a:extLst>
              <a:ext uri="{FF2B5EF4-FFF2-40B4-BE49-F238E27FC236}">
                <a16:creationId xmlns:a16="http://schemas.microsoft.com/office/drawing/2014/main" id="{679FD979-9066-4193-8F0C-4C7563075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7354" y="2382633"/>
            <a:ext cx="770601" cy="945077"/>
          </a:xfrm>
          <a:prstGeom prst="rect">
            <a:avLst/>
          </a:prstGeom>
        </p:spPr>
      </p:pic>
      <p:sp>
        <p:nvSpPr>
          <p:cNvPr id="21" name="TextBox 20">
            <a:extLst>
              <a:ext uri="{FF2B5EF4-FFF2-40B4-BE49-F238E27FC236}">
                <a16:creationId xmlns:a16="http://schemas.microsoft.com/office/drawing/2014/main" id="{92CD215D-9D5D-4A85-A395-46F9AE837E6F}"/>
              </a:ext>
            </a:extLst>
          </p:cNvPr>
          <p:cNvSpPr txBox="1"/>
          <p:nvPr/>
        </p:nvSpPr>
        <p:spPr>
          <a:xfrm>
            <a:off x="6082281" y="3325600"/>
            <a:ext cx="1301959" cy="646331"/>
          </a:xfrm>
          <a:prstGeom prst="rect">
            <a:avLst/>
          </a:prstGeom>
          <a:noFill/>
        </p:spPr>
        <p:txBody>
          <a:bodyPr wrap="none" rtlCol="0">
            <a:spAutoFit/>
          </a:bodyPr>
          <a:lstStyle/>
          <a:p>
            <a:pPr algn="ctr"/>
            <a:r>
              <a:rPr lang="en-MY" sz="1200" dirty="0">
                <a:latin typeface="Century Gothic" panose="020B0502020202020204" pitchFamily="34" charset="0"/>
              </a:rPr>
              <a:t>Wear mask</a:t>
            </a:r>
          </a:p>
          <a:p>
            <a:pPr algn="ctr"/>
            <a:r>
              <a:rPr lang="en-MY" sz="1200" dirty="0">
                <a:latin typeface="Century Gothic" panose="020B0502020202020204" pitchFamily="34" charset="0"/>
              </a:rPr>
              <a:t> before </a:t>
            </a:r>
          </a:p>
          <a:p>
            <a:pPr algn="ctr"/>
            <a:r>
              <a:rPr lang="en-MY" sz="1200" dirty="0">
                <a:latin typeface="Century Gothic" panose="020B0502020202020204" pitchFamily="34" charset="0"/>
              </a:rPr>
              <a:t>entering the lift</a:t>
            </a:r>
          </a:p>
        </p:txBody>
      </p:sp>
      <p:sp>
        <p:nvSpPr>
          <p:cNvPr id="22" name="TextBox 21">
            <a:extLst>
              <a:ext uri="{FF2B5EF4-FFF2-40B4-BE49-F238E27FC236}">
                <a16:creationId xmlns:a16="http://schemas.microsoft.com/office/drawing/2014/main" id="{C445CA80-E119-4217-AEFA-33BEE07CE23F}"/>
              </a:ext>
            </a:extLst>
          </p:cNvPr>
          <p:cNvSpPr txBox="1"/>
          <p:nvPr/>
        </p:nvSpPr>
        <p:spPr>
          <a:xfrm>
            <a:off x="8623929" y="5392882"/>
            <a:ext cx="1673621" cy="830997"/>
          </a:xfrm>
          <a:prstGeom prst="rect">
            <a:avLst/>
          </a:prstGeom>
          <a:noFill/>
        </p:spPr>
        <p:txBody>
          <a:bodyPr wrap="square" rtlCol="0">
            <a:spAutoFit/>
          </a:bodyPr>
          <a:lstStyle/>
          <a:p>
            <a:pPr algn="ctr"/>
            <a:r>
              <a:rPr lang="en-MY" sz="1200" dirty="0">
                <a:latin typeface="Century Gothic" panose="020B0502020202020204" pitchFamily="34" charset="0"/>
              </a:rPr>
              <a:t>Sanitize your hand before entering &amp; after use of meeting room</a:t>
            </a:r>
          </a:p>
        </p:txBody>
      </p:sp>
      <p:grpSp>
        <p:nvGrpSpPr>
          <p:cNvPr id="23" name="Group 22">
            <a:extLst>
              <a:ext uri="{FF2B5EF4-FFF2-40B4-BE49-F238E27FC236}">
                <a16:creationId xmlns:a16="http://schemas.microsoft.com/office/drawing/2014/main" id="{5D73272C-A95F-4D45-8C01-006CC8FA15DE}"/>
              </a:ext>
            </a:extLst>
          </p:cNvPr>
          <p:cNvGrpSpPr/>
          <p:nvPr/>
        </p:nvGrpSpPr>
        <p:grpSpPr>
          <a:xfrm>
            <a:off x="7184537" y="1456902"/>
            <a:ext cx="2761322" cy="450097"/>
            <a:chOff x="1632929" y="997035"/>
            <a:chExt cx="2655969" cy="450097"/>
          </a:xfrm>
        </p:grpSpPr>
        <p:sp>
          <p:nvSpPr>
            <p:cNvPr id="24" name="Rectangle: Rounded Corners 23">
              <a:extLst>
                <a:ext uri="{FF2B5EF4-FFF2-40B4-BE49-F238E27FC236}">
                  <a16:creationId xmlns:a16="http://schemas.microsoft.com/office/drawing/2014/main" id="{B85DEE54-7E2F-4A8E-82F6-8576C05F3B5D}"/>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5" name="TextBox 2">
              <a:extLst>
                <a:ext uri="{FF2B5EF4-FFF2-40B4-BE49-F238E27FC236}">
                  <a16:creationId xmlns:a16="http://schemas.microsoft.com/office/drawing/2014/main" id="{8EC54B5B-681E-4009-A58A-FD67DD4652FE}"/>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26" name="Graphic 25">
            <a:extLst>
              <a:ext uri="{FF2B5EF4-FFF2-40B4-BE49-F238E27FC236}">
                <a16:creationId xmlns:a16="http://schemas.microsoft.com/office/drawing/2014/main" id="{BBD75B52-8A18-4856-9345-4A58CD9441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0466" y="4449915"/>
            <a:ext cx="1076325" cy="847725"/>
          </a:xfrm>
          <a:prstGeom prst="rect">
            <a:avLst/>
          </a:prstGeom>
        </p:spPr>
      </p:pic>
      <p:pic>
        <p:nvPicPr>
          <p:cNvPr id="27" name="Graphic 26">
            <a:extLst>
              <a:ext uri="{FF2B5EF4-FFF2-40B4-BE49-F238E27FC236}">
                <a16:creationId xmlns:a16="http://schemas.microsoft.com/office/drawing/2014/main" id="{86BB86C7-A896-439D-982D-45470DE705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81416" y="2382633"/>
            <a:ext cx="1238250" cy="914400"/>
          </a:xfrm>
          <a:prstGeom prst="rect">
            <a:avLst/>
          </a:prstGeom>
        </p:spPr>
      </p:pic>
      <p:pic>
        <p:nvPicPr>
          <p:cNvPr id="28" name="Graphic 27">
            <a:extLst>
              <a:ext uri="{FF2B5EF4-FFF2-40B4-BE49-F238E27FC236}">
                <a16:creationId xmlns:a16="http://schemas.microsoft.com/office/drawing/2014/main" id="{C33545D2-6CC8-418F-8AB8-B65E12F421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6543" y="2382633"/>
            <a:ext cx="1209675" cy="914400"/>
          </a:xfrm>
          <a:prstGeom prst="rect">
            <a:avLst/>
          </a:prstGeom>
        </p:spPr>
      </p:pic>
      <p:sp>
        <p:nvSpPr>
          <p:cNvPr id="29" name="TextBox 28">
            <a:extLst>
              <a:ext uri="{FF2B5EF4-FFF2-40B4-BE49-F238E27FC236}">
                <a16:creationId xmlns:a16="http://schemas.microsoft.com/office/drawing/2014/main" id="{061FD436-A469-4218-A007-78622507DBA0}"/>
              </a:ext>
            </a:extLst>
          </p:cNvPr>
          <p:cNvSpPr txBox="1"/>
          <p:nvPr/>
        </p:nvSpPr>
        <p:spPr>
          <a:xfrm>
            <a:off x="7236857" y="5392882"/>
            <a:ext cx="847724" cy="461665"/>
          </a:xfrm>
          <a:prstGeom prst="rect">
            <a:avLst/>
          </a:prstGeom>
          <a:noFill/>
        </p:spPr>
        <p:txBody>
          <a:bodyPr wrap="square" rtlCol="0">
            <a:spAutoFit/>
          </a:bodyPr>
          <a:lstStyle/>
          <a:p>
            <a:pPr algn="ctr"/>
            <a:r>
              <a:rPr lang="en-MY" sz="1200" dirty="0">
                <a:latin typeface="Century Gothic" panose="020B0502020202020204" pitchFamily="34" charset="0"/>
              </a:rPr>
              <a:t>Don’t shake</a:t>
            </a:r>
          </a:p>
        </p:txBody>
      </p:sp>
      <p:sp>
        <p:nvSpPr>
          <p:cNvPr id="30" name="TextBox 29">
            <a:extLst>
              <a:ext uri="{FF2B5EF4-FFF2-40B4-BE49-F238E27FC236}">
                <a16:creationId xmlns:a16="http://schemas.microsoft.com/office/drawing/2014/main" id="{D1AD2721-80F2-49F9-B453-0292EC160C87}"/>
              </a:ext>
            </a:extLst>
          </p:cNvPr>
          <p:cNvSpPr txBox="1"/>
          <p:nvPr/>
        </p:nvSpPr>
        <p:spPr>
          <a:xfrm>
            <a:off x="7894305" y="3325600"/>
            <a:ext cx="1140511" cy="646331"/>
          </a:xfrm>
          <a:prstGeom prst="rect">
            <a:avLst/>
          </a:prstGeom>
          <a:noFill/>
        </p:spPr>
        <p:txBody>
          <a:bodyPr wrap="square" rtlCol="0">
            <a:spAutoFit/>
          </a:bodyPr>
          <a:lstStyle/>
          <a:p>
            <a:pPr algn="ctr"/>
            <a:r>
              <a:rPr lang="en-MY" sz="1200" dirty="0">
                <a:latin typeface="Century Gothic" panose="020B0502020202020204" pitchFamily="34" charset="0"/>
              </a:rPr>
              <a:t>Avoid over crowded in the lift</a:t>
            </a:r>
          </a:p>
        </p:txBody>
      </p:sp>
      <p:sp>
        <p:nvSpPr>
          <p:cNvPr id="31" name="TextBox 30">
            <a:extLst>
              <a:ext uri="{FF2B5EF4-FFF2-40B4-BE49-F238E27FC236}">
                <a16:creationId xmlns:a16="http://schemas.microsoft.com/office/drawing/2014/main" id="{CE939C8D-1648-440D-A1C4-0CA8D99BAC2E}"/>
              </a:ext>
            </a:extLst>
          </p:cNvPr>
          <p:cNvSpPr txBox="1"/>
          <p:nvPr/>
        </p:nvSpPr>
        <p:spPr>
          <a:xfrm>
            <a:off x="9734835" y="3325600"/>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sp>
        <p:nvSpPr>
          <p:cNvPr id="3" name="Oval 2">
            <a:extLst>
              <a:ext uri="{FF2B5EF4-FFF2-40B4-BE49-F238E27FC236}">
                <a16:creationId xmlns:a16="http://schemas.microsoft.com/office/drawing/2014/main" id="{ABA1514A-BB86-478A-B601-B71C82B10AA7}"/>
              </a:ext>
            </a:extLst>
          </p:cNvPr>
          <p:cNvSpPr/>
          <p:nvPr/>
        </p:nvSpPr>
        <p:spPr>
          <a:xfrm>
            <a:off x="2966443" y="2867195"/>
            <a:ext cx="2255355" cy="2255355"/>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2" name="Picture 31">
            <a:extLst>
              <a:ext uri="{FF2B5EF4-FFF2-40B4-BE49-F238E27FC236}">
                <a16:creationId xmlns:a16="http://schemas.microsoft.com/office/drawing/2014/main" id="{34EF3613-C01F-41C2-AE29-36A13199B1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3697" y="4198475"/>
            <a:ext cx="1453003" cy="968889"/>
          </a:xfrm>
          <a:prstGeom prst="rect">
            <a:avLst/>
          </a:prstGeom>
        </p:spPr>
      </p:pic>
      <p:pic>
        <p:nvPicPr>
          <p:cNvPr id="34" name="Picture 33">
            <a:extLst>
              <a:ext uri="{FF2B5EF4-FFF2-40B4-BE49-F238E27FC236}">
                <a16:creationId xmlns:a16="http://schemas.microsoft.com/office/drawing/2014/main" id="{158DF9ED-6273-47C0-8CC4-4D3534C91E3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3932" y="3450320"/>
            <a:ext cx="514749" cy="513033"/>
          </a:xfrm>
          <a:prstGeom prst="rect">
            <a:avLst/>
          </a:prstGeom>
        </p:spPr>
      </p:pic>
      <p:sp>
        <p:nvSpPr>
          <p:cNvPr id="35" name="Rectangle 34">
            <a:extLst>
              <a:ext uri="{FF2B5EF4-FFF2-40B4-BE49-F238E27FC236}">
                <a16:creationId xmlns:a16="http://schemas.microsoft.com/office/drawing/2014/main" id="{599C61DA-DAC2-4F61-A0B9-9027F3A25226}"/>
              </a:ext>
            </a:extLst>
          </p:cNvPr>
          <p:cNvSpPr/>
          <p:nvPr/>
        </p:nvSpPr>
        <p:spPr>
          <a:xfrm>
            <a:off x="2982520" y="1933157"/>
            <a:ext cx="2255353" cy="1015663"/>
          </a:xfrm>
          <a:prstGeom prst="rect">
            <a:avLst/>
          </a:prstGeom>
        </p:spPr>
        <p:txBody>
          <a:bodyPr wrap="square">
            <a:spAutoFit/>
          </a:bodyPr>
          <a:lstStyle/>
          <a:p>
            <a:pPr algn="ctr"/>
            <a:r>
              <a:rPr lang="en-US" sz="1200" dirty="0">
                <a:latin typeface="Century Gothic" panose="020B0502020202020204" pitchFamily="34" charset="0"/>
              </a:rPr>
              <a:t>Meeting attendees must ensure that they do not have runny nose, continues cough, high fever and sore throat.</a:t>
            </a:r>
          </a:p>
        </p:txBody>
      </p:sp>
      <p:sp>
        <p:nvSpPr>
          <p:cNvPr id="33" name="TextBox 32">
            <a:extLst>
              <a:ext uri="{FF2B5EF4-FFF2-40B4-BE49-F238E27FC236}">
                <a16:creationId xmlns:a16="http://schemas.microsoft.com/office/drawing/2014/main" id="{A0462F64-3981-4802-B5B6-B9DEF0925D8D}"/>
              </a:ext>
            </a:extLst>
          </p:cNvPr>
          <p:cNvSpPr txBox="1"/>
          <p:nvPr/>
        </p:nvSpPr>
        <p:spPr>
          <a:xfrm>
            <a:off x="742678" y="1919090"/>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39" name="Picture 38">
            <a:extLst>
              <a:ext uri="{FF2B5EF4-FFF2-40B4-BE49-F238E27FC236}">
                <a16:creationId xmlns:a16="http://schemas.microsoft.com/office/drawing/2014/main" id="{5538E41B-727A-4715-906A-F1860AA3B41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0" name="Group 39">
            <a:extLst>
              <a:ext uri="{FF2B5EF4-FFF2-40B4-BE49-F238E27FC236}">
                <a16:creationId xmlns:a16="http://schemas.microsoft.com/office/drawing/2014/main" id="{95629368-7E3D-414D-B727-5FD5BA882F48}"/>
              </a:ext>
            </a:extLst>
          </p:cNvPr>
          <p:cNvGrpSpPr/>
          <p:nvPr/>
        </p:nvGrpSpPr>
        <p:grpSpPr>
          <a:xfrm>
            <a:off x="1159208" y="3387150"/>
            <a:ext cx="837916" cy="243946"/>
            <a:chOff x="681298" y="2639485"/>
            <a:chExt cx="1494291" cy="435037"/>
          </a:xfrm>
        </p:grpSpPr>
        <p:sp>
          <p:nvSpPr>
            <p:cNvPr id="41" name="Rectangle 40">
              <a:extLst>
                <a:ext uri="{FF2B5EF4-FFF2-40B4-BE49-F238E27FC236}">
                  <a16:creationId xmlns:a16="http://schemas.microsoft.com/office/drawing/2014/main" id="{39DB94B7-11F0-41AB-8533-C4B0B0A4E27C}"/>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2" name="Picture 41">
              <a:extLst>
                <a:ext uri="{FF2B5EF4-FFF2-40B4-BE49-F238E27FC236}">
                  <a16:creationId xmlns:a16="http://schemas.microsoft.com/office/drawing/2014/main" id="{959116C9-F311-47AD-962E-6965780D1F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pic>
        <p:nvPicPr>
          <p:cNvPr id="4" name="Picture 3" descr="Graphical user interface, application&#10;&#10;Description automatically generated">
            <a:extLst>
              <a:ext uri="{FF2B5EF4-FFF2-40B4-BE49-F238E27FC236}">
                <a16:creationId xmlns:a16="http://schemas.microsoft.com/office/drawing/2014/main" id="{14793300-5E4A-4F99-9B10-9C1707AB84D4}"/>
              </a:ext>
            </a:extLst>
          </p:cNvPr>
          <p:cNvPicPr>
            <a:picLocks noChangeAspect="1"/>
          </p:cNvPicPr>
          <p:nvPr/>
        </p:nvPicPr>
        <p:blipFill>
          <a:blip r:embed="rId16"/>
          <a:stretch>
            <a:fillRect/>
          </a:stretch>
        </p:blipFill>
        <p:spPr>
          <a:xfrm>
            <a:off x="953052" y="2945936"/>
            <a:ext cx="1297073" cy="2351703"/>
          </a:xfrm>
          <a:prstGeom prst="rect">
            <a:avLst/>
          </a:prstGeom>
        </p:spPr>
      </p:pic>
    </p:spTree>
    <p:extLst>
      <p:ext uri="{BB962C8B-B14F-4D97-AF65-F5344CB8AC3E}">
        <p14:creationId xmlns:p14="http://schemas.microsoft.com/office/powerpoint/2010/main" val="122236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The Cafeteria / F&amp;B Outlets</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07</a:t>
            </a:r>
          </a:p>
        </p:txBody>
      </p:sp>
      <p:cxnSp>
        <p:nvCxnSpPr>
          <p:cNvPr id="8" name="Straight Connector 7">
            <a:extLst>
              <a:ext uri="{FF2B5EF4-FFF2-40B4-BE49-F238E27FC236}">
                <a16:creationId xmlns:a16="http://schemas.microsoft.com/office/drawing/2014/main" id="{2B9F3A3F-68F5-428C-B16D-234D2CCA8BD5}"/>
              </a:ext>
            </a:extLst>
          </p:cNvPr>
          <p:cNvCxnSpPr/>
          <p:nvPr/>
        </p:nvCxnSpPr>
        <p:spPr>
          <a:xfrm>
            <a:off x="6163082"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7ED88783-A610-431F-9777-E84DCF8A9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9057" y="4317111"/>
            <a:ext cx="847725" cy="866775"/>
          </a:xfrm>
          <a:prstGeom prst="rect">
            <a:avLst/>
          </a:prstGeom>
        </p:spPr>
      </p:pic>
      <p:pic>
        <p:nvPicPr>
          <p:cNvPr id="10" name="Graphic 9">
            <a:extLst>
              <a:ext uri="{FF2B5EF4-FFF2-40B4-BE49-F238E27FC236}">
                <a16:creationId xmlns:a16="http://schemas.microsoft.com/office/drawing/2014/main" id="{BE423E08-B440-41E0-8D62-E62891D15E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8713" y="2270089"/>
            <a:ext cx="770601" cy="945077"/>
          </a:xfrm>
          <a:prstGeom prst="rect">
            <a:avLst/>
          </a:prstGeom>
        </p:spPr>
      </p:pic>
      <p:sp>
        <p:nvSpPr>
          <p:cNvPr id="11" name="TextBox 10">
            <a:extLst>
              <a:ext uri="{FF2B5EF4-FFF2-40B4-BE49-F238E27FC236}">
                <a16:creationId xmlns:a16="http://schemas.microsoft.com/office/drawing/2014/main" id="{E5123381-ED82-45FE-9C54-29EE0DDBF6DB}"/>
              </a:ext>
            </a:extLst>
          </p:cNvPr>
          <p:cNvSpPr txBox="1"/>
          <p:nvPr/>
        </p:nvSpPr>
        <p:spPr>
          <a:xfrm>
            <a:off x="6339570" y="3213056"/>
            <a:ext cx="1511992" cy="646331"/>
          </a:xfrm>
          <a:prstGeom prst="rect">
            <a:avLst/>
          </a:prstGeom>
          <a:noFill/>
        </p:spPr>
        <p:txBody>
          <a:bodyPr wrap="square" rtlCol="0">
            <a:spAutoFit/>
          </a:bodyPr>
          <a:lstStyle/>
          <a:p>
            <a:pPr algn="ctr"/>
            <a:r>
              <a:rPr lang="en-MY" sz="1200" dirty="0">
                <a:latin typeface="Century Gothic" panose="020B0502020202020204" pitchFamily="34" charset="0"/>
              </a:rPr>
              <a:t>Wear mask before entering the cafeteria</a:t>
            </a:r>
          </a:p>
        </p:txBody>
      </p:sp>
      <p:sp>
        <p:nvSpPr>
          <p:cNvPr id="12" name="TextBox 11">
            <a:extLst>
              <a:ext uri="{FF2B5EF4-FFF2-40B4-BE49-F238E27FC236}">
                <a16:creationId xmlns:a16="http://schemas.microsoft.com/office/drawing/2014/main" id="{2A14DF5E-D0E8-49DB-AD08-40E9AD218018}"/>
              </a:ext>
            </a:extLst>
          </p:cNvPr>
          <p:cNvSpPr txBox="1"/>
          <p:nvPr/>
        </p:nvSpPr>
        <p:spPr>
          <a:xfrm>
            <a:off x="8251426" y="5212014"/>
            <a:ext cx="1140514" cy="646331"/>
          </a:xfrm>
          <a:prstGeom prst="rect">
            <a:avLst/>
          </a:prstGeom>
          <a:noFill/>
        </p:spPr>
        <p:txBody>
          <a:bodyPr wrap="square" rtlCol="0">
            <a:spAutoFit/>
          </a:bodyPr>
          <a:lstStyle/>
          <a:p>
            <a:pPr algn="ctr"/>
            <a:r>
              <a:rPr lang="en-MY" sz="1200" dirty="0">
                <a:latin typeface="Century Gothic" panose="020B0502020202020204" pitchFamily="34" charset="0"/>
              </a:rPr>
              <a:t>Use sanitizer after using the lift / stairs</a:t>
            </a:r>
          </a:p>
        </p:txBody>
      </p:sp>
      <p:grpSp>
        <p:nvGrpSpPr>
          <p:cNvPr id="13" name="Group 12">
            <a:extLst>
              <a:ext uri="{FF2B5EF4-FFF2-40B4-BE49-F238E27FC236}">
                <a16:creationId xmlns:a16="http://schemas.microsoft.com/office/drawing/2014/main" id="{401FF7AB-0582-47E0-AB5D-9300A1578C5E}"/>
              </a:ext>
            </a:extLst>
          </p:cNvPr>
          <p:cNvGrpSpPr/>
          <p:nvPr/>
        </p:nvGrpSpPr>
        <p:grpSpPr>
          <a:xfrm>
            <a:off x="7465896" y="1344358"/>
            <a:ext cx="2761322" cy="450097"/>
            <a:chOff x="1632929" y="997035"/>
            <a:chExt cx="2655969" cy="450097"/>
          </a:xfrm>
        </p:grpSpPr>
        <p:sp>
          <p:nvSpPr>
            <p:cNvPr id="14" name="Rectangle: Rounded Corners 13">
              <a:extLst>
                <a:ext uri="{FF2B5EF4-FFF2-40B4-BE49-F238E27FC236}">
                  <a16:creationId xmlns:a16="http://schemas.microsoft.com/office/drawing/2014/main" id="{A54131A7-1D40-4A90-9243-723CE2C98DE2}"/>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15" name="TextBox 2">
              <a:extLst>
                <a:ext uri="{FF2B5EF4-FFF2-40B4-BE49-F238E27FC236}">
                  <a16:creationId xmlns:a16="http://schemas.microsoft.com/office/drawing/2014/main" id="{9CDB5E7E-80C8-4473-84E3-824D27861DDC}"/>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17" name="Graphic 16">
            <a:extLst>
              <a:ext uri="{FF2B5EF4-FFF2-40B4-BE49-F238E27FC236}">
                <a16:creationId xmlns:a16="http://schemas.microsoft.com/office/drawing/2014/main" id="{80752880-03E1-46D5-8812-D00D79340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2775" y="2270089"/>
            <a:ext cx="1238250" cy="914400"/>
          </a:xfrm>
          <a:prstGeom prst="rect">
            <a:avLst/>
          </a:prstGeom>
        </p:spPr>
      </p:pic>
      <p:pic>
        <p:nvPicPr>
          <p:cNvPr id="18" name="Graphic 17">
            <a:extLst>
              <a:ext uri="{FF2B5EF4-FFF2-40B4-BE49-F238E27FC236}">
                <a16:creationId xmlns:a16="http://schemas.microsoft.com/office/drawing/2014/main" id="{D87F94E0-9BB4-4970-B783-CBAE8E46BE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1970" y="2270089"/>
            <a:ext cx="1209675" cy="914400"/>
          </a:xfrm>
          <a:prstGeom prst="rect">
            <a:avLst/>
          </a:prstGeom>
        </p:spPr>
      </p:pic>
      <p:sp>
        <p:nvSpPr>
          <p:cNvPr id="20" name="TextBox 19">
            <a:extLst>
              <a:ext uri="{FF2B5EF4-FFF2-40B4-BE49-F238E27FC236}">
                <a16:creationId xmlns:a16="http://schemas.microsoft.com/office/drawing/2014/main" id="{7EA088B1-BAD4-4A44-B7B3-B7316070666E}"/>
              </a:ext>
            </a:extLst>
          </p:cNvPr>
          <p:cNvSpPr txBox="1"/>
          <p:nvPr/>
        </p:nvSpPr>
        <p:spPr>
          <a:xfrm>
            <a:off x="8189732" y="3213056"/>
            <a:ext cx="1140511" cy="830997"/>
          </a:xfrm>
          <a:prstGeom prst="rect">
            <a:avLst/>
          </a:prstGeom>
          <a:noFill/>
        </p:spPr>
        <p:txBody>
          <a:bodyPr wrap="square" rtlCol="0">
            <a:spAutoFit/>
          </a:bodyPr>
          <a:lstStyle/>
          <a:p>
            <a:pPr algn="ctr"/>
            <a:r>
              <a:rPr lang="en-MY" sz="1200" dirty="0">
                <a:latin typeface="Century Gothic" panose="020B0502020202020204" pitchFamily="34" charset="0"/>
              </a:rPr>
              <a:t>Not encouraged to talk to each other</a:t>
            </a:r>
          </a:p>
        </p:txBody>
      </p:sp>
      <p:sp>
        <p:nvSpPr>
          <p:cNvPr id="21" name="TextBox 20">
            <a:extLst>
              <a:ext uri="{FF2B5EF4-FFF2-40B4-BE49-F238E27FC236}">
                <a16:creationId xmlns:a16="http://schemas.microsoft.com/office/drawing/2014/main" id="{88A7E9AC-4290-479A-A3B2-0F4826E45F60}"/>
              </a:ext>
            </a:extLst>
          </p:cNvPr>
          <p:cNvSpPr txBox="1"/>
          <p:nvPr/>
        </p:nvSpPr>
        <p:spPr>
          <a:xfrm>
            <a:off x="10016194" y="3213056"/>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pic>
        <p:nvPicPr>
          <p:cNvPr id="47" name="Picture 46">
            <a:extLst>
              <a:ext uri="{FF2B5EF4-FFF2-40B4-BE49-F238E27FC236}">
                <a16:creationId xmlns:a16="http://schemas.microsoft.com/office/drawing/2014/main" id="{7B044D94-CBDA-4004-8560-4827BFCCA7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1831" y="3450320"/>
            <a:ext cx="514749" cy="513033"/>
          </a:xfrm>
          <a:prstGeom prst="rect">
            <a:avLst/>
          </a:prstGeom>
        </p:spPr>
      </p:pic>
      <p:sp>
        <p:nvSpPr>
          <p:cNvPr id="40" name="Rectangle 39">
            <a:extLst>
              <a:ext uri="{FF2B5EF4-FFF2-40B4-BE49-F238E27FC236}">
                <a16:creationId xmlns:a16="http://schemas.microsoft.com/office/drawing/2014/main" id="{D502FB99-1581-4327-9891-CD72C09D194C}"/>
              </a:ext>
            </a:extLst>
          </p:cNvPr>
          <p:cNvSpPr/>
          <p:nvPr/>
        </p:nvSpPr>
        <p:spPr>
          <a:xfrm>
            <a:off x="3417328" y="3648765"/>
            <a:ext cx="2334567" cy="1569660"/>
          </a:xfrm>
          <a:prstGeom prst="rect">
            <a:avLst/>
          </a:prstGeom>
        </p:spPr>
        <p:txBody>
          <a:bodyPr wrap="square">
            <a:spAutoFit/>
          </a:bodyPr>
          <a:lstStyle/>
          <a:p>
            <a:pPr algn="ctr"/>
            <a:r>
              <a:rPr lang="en-US" sz="1200" dirty="0">
                <a:latin typeface="Century Gothic" panose="020B0502020202020204" pitchFamily="34" charset="0"/>
              </a:rPr>
              <a:t>Tables &amp; chairs at the cafeteria have been re-arranged to accommodate a limited capacity. Kindly follow the markers on the tables and do not rearrange the tables / chairs while using the cafeteria. </a:t>
            </a:r>
            <a:endParaRPr lang="en-MY" sz="1200" dirty="0">
              <a:latin typeface="Century Gothic" panose="020B0502020202020204" pitchFamily="34" charset="0"/>
            </a:endParaRPr>
          </a:p>
        </p:txBody>
      </p:sp>
      <p:pic>
        <p:nvPicPr>
          <p:cNvPr id="49" name="Graphic 48">
            <a:extLst>
              <a:ext uri="{FF2B5EF4-FFF2-40B4-BE49-F238E27FC236}">
                <a16:creationId xmlns:a16="http://schemas.microsoft.com/office/drawing/2014/main" id="{8AABFF41-1E26-4C54-A000-8ED3E88777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7048" y="4240911"/>
            <a:ext cx="847725" cy="942975"/>
          </a:xfrm>
          <a:prstGeom prst="rect">
            <a:avLst/>
          </a:prstGeom>
        </p:spPr>
      </p:pic>
      <p:sp>
        <p:nvSpPr>
          <p:cNvPr id="50" name="TextBox 49">
            <a:extLst>
              <a:ext uri="{FF2B5EF4-FFF2-40B4-BE49-F238E27FC236}">
                <a16:creationId xmlns:a16="http://schemas.microsoft.com/office/drawing/2014/main" id="{5CCC6B03-D73A-4B3A-9F15-42A06EACB3A5}"/>
              </a:ext>
            </a:extLst>
          </p:cNvPr>
          <p:cNvSpPr txBox="1"/>
          <p:nvPr/>
        </p:nvSpPr>
        <p:spPr>
          <a:xfrm>
            <a:off x="6381768" y="5212014"/>
            <a:ext cx="1469794" cy="830997"/>
          </a:xfrm>
          <a:prstGeom prst="rect">
            <a:avLst/>
          </a:prstGeom>
          <a:noFill/>
        </p:spPr>
        <p:txBody>
          <a:bodyPr wrap="square" rtlCol="0">
            <a:spAutoFit/>
          </a:bodyPr>
          <a:lstStyle/>
          <a:p>
            <a:pPr algn="ctr"/>
            <a:r>
              <a:rPr lang="en-MY" sz="1200" dirty="0">
                <a:latin typeface="Century Gothic" panose="020B0502020202020204" pitchFamily="34" charset="0"/>
              </a:rPr>
              <a:t>Wash hand using soap before purchasing any meal</a:t>
            </a:r>
          </a:p>
        </p:txBody>
      </p:sp>
      <p:sp>
        <p:nvSpPr>
          <p:cNvPr id="52" name="Oval 51">
            <a:extLst>
              <a:ext uri="{FF2B5EF4-FFF2-40B4-BE49-F238E27FC236}">
                <a16:creationId xmlns:a16="http://schemas.microsoft.com/office/drawing/2014/main" id="{3E7C6390-DA17-4311-ACDC-F3307875D922}"/>
              </a:ext>
            </a:extLst>
          </p:cNvPr>
          <p:cNvSpPr/>
          <p:nvPr/>
        </p:nvSpPr>
        <p:spPr>
          <a:xfrm>
            <a:off x="9976226" y="4216383"/>
            <a:ext cx="967503" cy="967503"/>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4" name="TextBox 53">
            <a:extLst>
              <a:ext uri="{FF2B5EF4-FFF2-40B4-BE49-F238E27FC236}">
                <a16:creationId xmlns:a16="http://schemas.microsoft.com/office/drawing/2014/main" id="{32EDBED5-BE89-4A6D-BF1A-F3A28238772F}"/>
              </a:ext>
            </a:extLst>
          </p:cNvPr>
          <p:cNvSpPr txBox="1"/>
          <p:nvPr/>
        </p:nvSpPr>
        <p:spPr>
          <a:xfrm>
            <a:off x="9788751" y="5212014"/>
            <a:ext cx="1295525" cy="1015663"/>
          </a:xfrm>
          <a:prstGeom prst="rect">
            <a:avLst/>
          </a:prstGeom>
          <a:noFill/>
        </p:spPr>
        <p:txBody>
          <a:bodyPr wrap="square" rtlCol="0">
            <a:spAutoFit/>
          </a:bodyPr>
          <a:lstStyle/>
          <a:p>
            <a:pPr algn="ctr"/>
            <a:r>
              <a:rPr lang="en-MY" sz="1200" dirty="0">
                <a:latin typeface="Century Gothic" panose="020B0502020202020204" pitchFamily="34" charset="0"/>
              </a:rPr>
              <a:t>Are advised against touching any surfaces if it is not necessary</a:t>
            </a:r>
          </a:p>
        </p:txBody>
      </p:sp>
      <p:sp>
        <p:nvSpPr>
          <p:cNvPr id="38" name="TextBox 37">
            <a:extLst>
              <a:ext uri="{FF2B5EF4-FFF2-40B4-BE49-F238E27FC236}">
                <a16:creationId xmlns:a16="http://schemas.microsoft.com/office/drawing/2014/main" id="{816D18BA-D8E6-489B-B21B-5B856E14C3D1}"/>
              </a:ext>
            </a:extLst>
          </p:cNvPr>
          <p:cNvSpPr txBox="1"/>
          <p:nvPr/>
        </p:nvSpPr>
        <p:spPr>
          <a:xfrm>
            <a:off x="1070224" y="1973682"/>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44" name="Picture 43">
            <a:extLst>
              <a:ext uri="{FF2B5EF4-FFF2-40B4-BE49-F238E27FC236}">
                <a16:creationId xmlns:a16="http://schemas.microsoft.com/office/drawing/2014/main" id="{4CCDEF67-EC43-4EBE-9D0D-42283D70E2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5" name="Group 44">
            <a:extLst>
              <a:ext uri="{FF2B5EF4-FFF2-40B4-BE49-F238E27FC236}">
                <a16:creationId xmlns:a16="http://schemas.microsoft.com/office/drawing/2014/main" id="{36ECFD17-2183-484D-8DBE-5685C79808AB}"/>
              </a:ext>
            </a:extLst>
          </p:cNvPr>
          <p:cNvGrpSpPr/>
          <p:nvPr/>
        </p:nvGrpSpPr>
        <p:grpSpPr>
          <a:xfrm>
            <a:off x="1490510" y="3426906"/>
            <a:ext cx="837916" cy="243946"/>
            <a:chOff x="681298" y="2639485"/>
            <a:chExt cx="1494291" cy="435037"/>
          </a:xfrm>
        </p:grpSpPr>
        <p:sp>
          <p:nvSpPr>
            <p:cNvPr id="46" name="Rectangle 45">
              <a:extLst>
                <a:ext uri="{FF2B5EF4-FFF2-40B4-BE49-F238E27FC236}">
                  <a16:creationId xmlns:a16="http://schemas.microsoft.com/office/drawing/2014/main" id="{36F5B431-BF62-492C-B123-2834C565D75E}"/>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8" name="Picture 47">
              <a:extLst>
                <a:ext uri="{FF2B5EF4-FFF2-40B4-BE49-F238E27FC236}">
                  <a16:creationId xmlns:a16="http://schemas.microsoft.com/office/drawing/2014/main" id="{55C34ABA-1FCF-487F-B34A-DAC8C700A3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pic>
        <p:nvPicPr>
          <p:cNvPr id="3" name="Picture 2" descr="Shape&#10;&#10;Description automatically generated with low confidence">
            <a:extLst>
              <a:ext uri="{FF2B5EF4-FFF2-40B4-BE49-F238E27FC236}">
                <a16:creationId xmlns:a16="http://schemas.microsoft.com/office/drawing/2014/main" id="{8668D81D-B33D-4142-91D7-F694A534E134}"/>
              </a:ext>
            </a:extLst>
          </p:cNvPr>
          <p:cNvPicPr>
            <a:picLocks noChangeAspect="1"/>
          </p:cNvPicPr>
          <p:nvPr/>
        </p:nvPicPr>
        <p:blipFill>
          <a:blip r:embed="rId15"/>
          <a:stretch>
            <a:fillRect/>
          </a:stretch>
        </p:blipFill>
        <p:spPr>
          <a:xfrm>
            <a:off x="3450979" y="1858162"/>
            <a:ext cx="2215935" cy="1625019"/>
          </a:xfrm>
          <a:prstGeom prst="rect">
            <a:avLst/>
          </a:prstGeom>
        </p:spPr>
      </p:pic>
      <p:pic>
        <p:nvPicPr>
          <p:cNvPr id="51" name="Picture 50" descr="Graphical user interface, application&#10;&#10;Description automatically generated">
            <a:extLst>
              <a:ext uri="{FF2B5EF4-FFF2-40B4-BE49-F238E27FC236}">
                <a16:creationId xmlns:a16="http://schemas.microsoft.com/office/drawing/2014/main" id="{DB785E66-2C60-4A74-8746-717AEC9DA7F3}"/>
              </a:ext>
            </a:extLst>
          </p:cNvPr>
          <p:cNvPicPr>
            <a:picLocks noChangeAspect="1"/>
          </p:cNvPicPr>
          <p:nvPr/>
        </p:nvPicPr>
        <p:blipFill>
          <a:blip r:embed="rId16"/>
          <a:stretch>
            <a:fillRect/>
          </a:stretch>
        </p:blipFill>
        <p:spPr>
          <a:xfrm>
            <a:off x="1237555" y="3065059"/>
            <a:ext cx="1297073" cy="2351703"/>
          </a:xfrm>
          <a:prstGeom prst="rect">
            <a:avLst/>
          </a:prstGeom>
        </p:spPr>
      </p:pic>
    </p:spTree>
    <p:extLst>
      <p:ext uri="{BB962C8B-B14F-4D97-AF65-F5344CB8AC3E}">
        <p14:creationId xmlns:p14="http://schemas.microsoft.com/office/powerpoint/2010/main" val="418515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534629"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When Using Surau/Prayer Room</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08</a:t>
            </a:r>
          </a:p>
        </p:txBody>
      </p:sp>
      <p:grpSp>
        <p:nvGrpSpPr>
          <p:cNvPr id="9" name="Group 8">
            <a:extLst>
              <a:ext uri="{FF2B5EF4-FFF2-40B4-BE49-F238E27FC236}">
                <a16:creationId xmlns:a16="http://schemas.microsoft.com/office/drawing/2014/main" id="{B9C1E2C9-1FCF-416F-B551-E3E134000329}"/>
              </a:ext>
            </a:extLst>
          </p:cNvPr>
          <p:cNvGrpSpPr/>
          <p:nvPr/>
        </p:nvGrpSpPr>
        <p:grpSpPr>
          <a:xfrm>
            <a:off x="3555568" y="1664527"/>
            <a:ext cx="1649884" cy="1578533"/>
            <a:chOff x="3189403" y="1920806"/>
            <a:chExt cx="1649884" cy="1578533"/>
          </a:xfrm>
        </p:grpSpPr>
        <p:sp>
          <p:nvSpPr>
            <p:cNvPr id="3" name="Oval 2">
              <a:extLst>
                <a:ext uri="{FF2B5EF4-FFF2-40B4-BE49-F238E27FC236}">
                  <a16:creationId xmlns:a16="http://schemas.microsoft.com/office/drawing/2014/main" id="{697081E3-3A4D-4C15-96EA-6F863516BCFB}"/>
                </a:ext>
              </a:extLst>
            </p:cNvPr>
            <p:cNvSpPr/>
            <p:nvPr/>
          </p:nvSpPr>
          <p:spPr>
            <a:xfrm>
              <a:off x="3376247" y="2036299"/>
              <a:ext cx="1463040" cy="146304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8" name="Picture 7">
              <a:extLst>
                <a:ext uri="{FF2B5EF4-FFF2-40B4-BE49-F238E27FC236}">
                  <a16:creationId xmlns:a16="http://schemas.microsoft.com/office/drawing/2014/main" id="{BC185A3C-0F5F-4578-A407-AC7C003F3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403" y="1920806"/>
              <a:ext cx="650063" cy="650063"/>
            </a:xfrm>
            <a:prstGeom prst="rect">
              <a:avLst/>
            </a:prstGeom>
          </p:spPr>
        </p:pic>
      </p:grpSp>
      <p:sp>
        <p:nvSpPr>
          <p:cNvPr id="10" name="TextBox 9">
            <a:extLst>
              <a:ext uri="{FF2B5EF4-FFF2-40B4-BE49-F238E27FC236}">
                <a16:creationId xmlns:a16="http://schemas.microsoft.com/office/drawing/2014/main" id="{7661A85B-7312-401A-8145-907D7A582550}"/>
              </a:ext>
            </a:extLst>
          </p:cNvPr>
          <p:cNvSpPr txBox="1"/>
          <p:nvPr/>
        </p:nvSpPr>
        <p:spPr>
          <a:xfrm>
            <a:off x="5251618" y="2185101"/>
            <a:ext cx="1354948" cy="646331"/>
          </a:xfrm>
          <a:prstGeom prst="rect">
            <a:avLst/>
          </a:prstGeom>
          <a:noFill/>
        </p:spPr>
        <p:txBody>
          <a:bodyPr wrap="square" rtlCol="0">
            <a:spAutoFit/>
          </a:bodyPr>
          <a:lstStyle/>
          <a:p>
            <a:r>
              <a:rPr lang="en-MY" sz="1200" dirty="0">
                <a:latin typeface="Century Gothic" panose="020B0502020202020204" pitchFamily="34" charset="0"/>
              </a:rPr>
              <a:t>Take wudu’ from home/ hostel</a:t>
            </a:r>
          </a:p>
        </p:txBody>
      </p:sp>
      <p:sp>
        <p:nvSpPr>
          <p:cNvPr id="11" name="Oval 10">
            <a:extLst>
              <a:ext uri="{FF2B5EF4-FFF2-40B4-BE49-F238E27FC236}">
                <a16:creationId xmlns:a16="http://schemas.microsoft.com/office/drawing/2014/main" id="{8DE6F409-6F34-4FE8-B68A-0993EA53BF5D}"/>
              </a:ext>
            </a:extLst>
          </p:cNvPr>
          <p:cNvSpPr/>
          <p:nvPr/>
        </p:nvSpPr>
        <p:spPr>
          <a:xfrm>
            <a:off x="4994303" y="3222319"/>
            <a:ext cx="1463040" cy="14630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TextBox 13">
            <a:extLst>
              <a:ext uri="{FF2B5EF4-FFF2-40B4-BE49-F238E27FC236}">
                <a16:creationId xmlns:a16="http://schemas.microsoft.com/office/drawing/2014/main" id="{BC9429F9-1ECC-4DBD-887B-9B8AB248FA23}"/>
              </a:ext>
            </a:extLst>
          </p:cNvPr>
          <p:cNvSpPr txBox="1"/>
          <p:nvPr/>
        </p:nvSpPr>
        <p:spPr>
          <a:xfrm>
            <a:off x="3481740" y="3565953"/>
            <a:ext cx="1463040" cy="1015663"/>
          </a:xfrm>
          <a:prstGeom prst="rect">
            <a:avLst/>
          </a:prstGeom>
          <a:noFill/>
        </p:spPr>
        <p:txBody>
          <a:bodyPr wrap="square" rtlCol="0">
            <a:spAutoFit/>
          </a:bodyPr>
          <a:lstStyle/>
          <a:p>
            <a:pPr algn="r"/>
            <a:r>
              <a:rPr lang="en-MY" sz="1200" dirty="0">
                <a:latin typeface="Century Gothic" panose="020B0502020202020204" pitchFamily="34" charset="0"/>
              </a:rPr>
              <a:t>Bring your personal prayer mat, and </a:t>
            </a:r>
            <a:r>
              <a:rPr lang="en-MY" sz="1200" dirty="0" err="1">
                <a:latin typeface="Century Gothic" panose="020B0502020202020204" pitchFamily="34" charset="0"/>
              </a:rPr>
              <a:t>telekung</a:t>
            </a:r>
            <a:r>
              <a:rPr lang="en-MY" sz="1200" dirty="0">
                <a:latin typeface="Century Gothic" panose="020B0502020202020204" pitchFamily="34" charset="0"/>
              </a:rPr>
              <a:t> for ladies</a:t>
            </a:r>
          </a:p>
        </p:txBody>
      </p:sp>
      <p:cxnSp>
        <p:nvCxnSpPr>
          <p:cNvPr id="19" name="Straight Connector 18">
            <a:extLst>
              <a:ext uri="{FF2B5EF4-FFF2-40B4-BE49-F238E27FC236}">
                <a16:creationId xmlns:a16="http://schemas.microsoft.com/office/drawing/2014/main" id="{6F9D11F8-4140-49FB-9B0E-893803D34ED6}"/>
              </a:ext>
            </a:extLst>
          </p:cNvPr>
          <p:cNvCxnSpPr/>
          <p:nvPr/>
        </p:nvCxnSpPr>
        <p:spPr>
          <a:xfrm>
            <a:off x="6668503" y="1084028"/>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246E6BB-8C19-4A29-B694-2883A7E4F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522" y="3043176"/>
            <a:ext cx="514749" cy="513033"/>
          </a:xfrm>
          <a:prstGeom prst="rect">
            <a:avLst/>
          </a:prstGeom>
        </p:spPr>
      </p:pic>
      <p:pic>
        <p:nvPicPr>
          <p:cNvPr id="22" name="Graphic 21">
            <a:extLst>
              <a:ext uri="{FF2B5EF4-FFF2-40B4-BE49-F238E27FC236}">
                <a16:creationId xmlns:a16="http://schemas.microsoft.com/office/drawing/2014/main" id="{8425EC8D-2949-4541-B72A-097DE795EE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92669" y="4290891"/>
            <a:ext cx="847725" cy="866775"/>
          </a:xfrm>
          <a:prstGeom prst="rect">
            <a:avLst/>
          </a:prstGeom>
        </p:spPr>
      </p:pic>
      <p:pic>
        <p:nvPicPr>
          <p:cNvPr id="23" name="Graphic 22">
            <a:extLst>
              <a:ext uri="{FF2B5EF4-FFF2-40B4-BE49-F238E27FC236}">
                <a16:creationId xmlns:a16="http://schemas.microsoft.com/office/drawing/2014/main" id="{56A10EE0-6FDD-48DB-ABCE-0A92D6028F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1076" y="2397517"/>
            <a:ext cx="770601" cy="945077"/>
          </a:xfrm>
          <a:prstGeom prst="rect">
            <a:avLst/>
          </a:prstGeom>
        </p:spPr>
      </p:pic>
      <p:sp>
        <p:nvSpPr>
          <p:cNvPr id="24" name="TextBox 23">
            <a:extLst>
              <a:ext uri="{FF2B5EF4-FFF2-40B4-BE49-F238E27FC236}">
                <a16:creationId xmlns:a16="http://schemas.microsoft.com/office/drawing/2014/main" id="{347B5908-A542-4075-854A-CD0CE4F3190D}"/>
              </a:ext>
            </a:extLst>
          </p:cNvPr>
          <p:cNvSpPr txBox="1"/>
          <p:nvPr/>
        </p:nvSpPr>
        <p:spPr>
          <a:xfrm>
            <a:off x="7541728" y="3340484"/>
            <a:ext cx="1170512" cy="646331"/>
          </a:xfrm>
          <a:prstGeom prst="rect">
            <a:avLst/>
          </a:prstGeom>
          <a:noFill/>
        </p:spPr>
        <p:txBody>
          <a:bodyPr wrap="none" rtlCol="0">
            <a:spAutoFit/>
          </a:bodyPr>
          <a:lstStyle/>
          <a:p>
            <a:pPr algn="ctr"/>
            <a:r>
              <a:rPr lang="en-MY" sz="1200" dirty="0">
                <a:latin typeface="Century Gothic" panose="020B0502020202020204" pitchFamily="34" charset="0"/>
              </a:rPr>
              <a:t>Always wear </a:t>
            </a:r>
          </a:p>
          <a:p>
            <a:pPr algn="ctr"/>
            <a:r>
              <a:rPr lang="en-MY" sz="1200" dirty="0">
                <a:latin typeface="Century Gothic" panose="020B0502020202020204" pitchFamily="34" charset="0"/>
              </a:rPr>
              <a:t>mask</a:t>
            </a:r>
          </a:p>
          <a:p>
            <a:pPr algn="ctr"/>
            <a:r>
              <a:rPr lang="en-MY" sz="1200" dirty="0">
                <a:latin typeface="Century Gothic" panose="020B0502020202020204" pitchFamily="34" charset="0"/>
              </a:rPr>
              <a:t> </a:t>
            </a:r>
          </a:p>
        </p:txBody>
      </p:sp>
      <p:sp>
        <p:nvSpPr>
          <p:cNvPr id="25" name="TextBox 24">
            <a:extLst>
              <a:ext uri="{FF2B5EF4-FFF2-40B4-BE49-F238E27FC236}">
                <a16:creationId xmlns:a16="http://schemas.microsoft.com/office/drawing/2014/main" id="{762AC663-08AD-4C1F-8377-36294CE867AA}"/>
              </a:ext>
            </a:extLst>
          </p:cNvPr>
          <p:cNvSpPr txBox="1"/>
          <p:nvPr/>
        </p:nvSpPr>
        <p:spPr>
          <a:xfrm>
            <a:off x="9255548" y="5233858"/>
            <a:ext cx="1673621" cy="830997"/>
          </a:xfrm>
          <a:prstGeom prst="rect">
            <a:avLst/>
          </a:prstGeom>
          <a:noFill/>
        </p:spPr>
        <p:txBody>
          <a:bodyPr wrap="square" rtlCol="0">
            <a:spAutoFit/>
          </a:bodyPr>
          <a:lstStyle/>
          <a:p>
            <a:pPr algn="ctr"/>
            <a:r>
              <a:rPr lang="en-MY" sz="1200" dirty="0">
                <a:latin typeface="Century Gothic" panose="020B0502020202020204" pitchFamily="34" charset="0"/>
              </a:rPr>
              <a:t>Sanitize your hand before entering &amp; after use of prayer room</a:t>
            </a:r>
          </a:p>
        </p:txBody>
      </p:sp>
      <p:grpSp>
        <p:nvGrpSpPr>
          <p:cNvPr id="26" name="Group 25">
            <a:extLst>
              <a:ext uri="{FF2B5EF4-FFF2-40B4-BE49-F238E27FC236}">
                <a16:creationId xmlns:a16="http://schemas.microsoft.com/office/drawing/2014/main" id="{96F6D28D-BDE3-4FC0-824E-E96516E0DFDB}"/>
              </a:ext>
            </a:extLst>
          </p:cNvPr>
          <p:cNvGrpSpPr/>
          <p:nvPr/>
        </p:nvGrpSpPr>
        <p:grpSpPr>
          <a:xfrm>
            <a:off x="7776400" y="1443650"/>
            <a:ext cx="2761322" cy="450097"/>
            <a:chOff x="1632929" y="997035"/>
            <a:chExt cx="2655969" cy="450097"/>
          </a:xfrm>
        </p:grpSpPr>
        <p:sp>
          <p:nvSpPr>
            <p:cNvPr id="27" name="Rectangle: Rounded Corners 26">
              <a:extLst>
                <a:ext uri="{FF2B5EF4-FFF2-40B4-BE49-F238E27FC236}">
                  <a16:creationId xmlns:a16="http://schemas.microsoft.com/office/drawing/2014/main" id="{5FA921B0-A87C-4571-900E-650ABA67C1E1}"/>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8" name="TextBox 2">
              <a:extLst>
                <a:ext uri="{FF2B5EF4-FFF2-40B4-BE49-F238E27FC236}">
                  <a16:creationId xmlns:a16="http://schemas.microsoft.com/office/drawing/2014/main" id="{CEE867A4-4A91-4634-8E77-F2E3D0FEF563}"/>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29" name="Graphic 28">
            <a:extLst>
              <a:ext uri="{FF2B5EF4-FFF2-40B4-BE49-F238E27FC236}">
                <a16:creationId xmlns:a16="http://schemas.microsoft.com/office/drawing/2014/main" id="{68AA78F3-CD11-40C5-9F22-D3E5636851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2085" y="4290891"/>
            <a:ext cx="1076325" cy="847725"/>
          </a:xfrm>
          <a:prstGeom prst="rect">
            <a:avLst/>
          </a:prstGeom>
        </p:spPr>
      </p:pic>
      <p:pic>
        <p:nvPicPr>
          <p:cNvPr id="30" name="Graphic 29">
            <a:extLst>
              <a:ext uri="{FF2B5EF4-FFF2-40B4-BE49-F238E27FC236}">
                <a16:creationId xmlns:a16="http://schemas.microsoft.com/office/drawing/2014/main" id="{D94DE7E2-4671-4ADF-A6F2-E81E5F8268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71422" y="2369381"/>
            <a:ext cx="1238250" cy="914400"/>
          </a:xfrm>
          <a:prstGeom prst="rect">
            <a:avLst/>
          </a:prstGeom>
        </p:spPr>
      </p:pic>
      <p:sp>
        <p:nvSpPr>
          <p:cNvPr id="32" name="TextBox 31">
            <a:extLst>
              <a:ext uri="{FF2B5EF4-FFF2-40B4-BE49-F238E27FC236}">
                <a16:creationId xmlns:a16="http://schemas.microsoft.com/office/drawing/2014/main" id="{179E83D4-2C51-48F1-A9FD-A4CA9220B517}"/>
              </a:ext>
            </a:extLst>
          </p:cNvPr>
          <p:cNvSpPr txBox="1"/>
          <p:nvPr/>
        </p:nvSpPr>
        <p:spPr>
          <a:xfrm>
            <a:off x="7741864" y="5233858"/>
            <a:ext cx="1076315" cy="646331"/>
          </a:xfrm>
          <a:prstGeom prst="rect">
            <a:avLst/>
          </a:prstGeom>
          <a:noFill/>
        </p:spPr>
        <p:txBody>
          <a:bodyPr wrap="square" rtlCol="0">
            <a:spAutoFit/>
          </a:bodyPr>
          <a:lstStyle/>
          <a:p>
            <a:pPr algn="ctr"/>
            <a:r>
              <a:rPr lang="en-MY" sz="1200" dirty="0">
                <a:latin typeface="Century Gothic" panose="020B0502020202020204" pitchFamily="34" charset="0"/>
              </a:rPr>
              <a:t>Don’t shake before  and after prayer</a:t>
            </a:r>
          </a:p>
        </p:txBody>
      </p:sp>
      <p:sp>
        <p:nvSpPr>
          <p:cNvPr id="34" name="TextBox 33">
            <a:extLst>
              <a:ext uri="{FF2B5EF4-FFF2-40B4-BE49-F238E27FC236}">
                <a16:creationId xmlns:a16="http://schemas.microsoft.com/office/drawing/2014/main" id="{F69809EF-F85B-48F9-B944-1D3C02850312}"/>
              </a:ext>
            </a:extLst>
          </p:cNvPr>
          <p:cNvSpPr txBox="1"/>
          <p:nvPr/>
        </p:nvSpPr>
        <p:spPr>
          <a:xfrm>
            <a:off x="9454501" y="3312348"/>
            <a:ext cx="1332768" cy="646331"/>
          </a:xfrm>
          <a:prstGeom prst="rect">
            <a:avLst/>
          </a:prstGeom>
          <a:noFill/>
        </p:spPr>
        <p:txBody>
          <a:bodyPr wrap="square" rtlCol="0">
            <a:spAutoFit/>
          </a:bodyPr>
          <a:lstStyle/>
          <a:p>
            <a:pPr algn="ctr"/>
            <a:r>
              <a:rPr lang="en-MY" sz="1200" dirty="0">
                <a:latin typeface="Century Gothic" panose="020B0502020202020204" pitchFamily="34" charset="0"/>
              </a:rPr>
              <a:t>Keep 1(one) meter physical distancing</a:t>
            </a:r>
          </a:p>
        </p:txBody>
      </p:sp>
      <p:sp>
        <p:nvSpPr>
          <p:cNvPr id="35" name="Rectangle 34">
            <a:extLst>
              <a:ext uri="{FF2B5EF4-FFF2-40B4-BE49-F238E27FC236}">
                <a16:creationId xmlns:a16="http://schemas.microsoft.com/office/drawing/2014/main" id="{5B411ACB-0AC9-4BE4-A32D-4737CD947C9F}"/>
              </a:ext>
            </a:extLst>
          </p:cNvPr>
          <p:cNvSpPr/>
          <p:nvPr/>
        </p:nvSpPr>
        <p:spPr>
          <a:xfrm>
            <a:off x="2699312" y="5679634"/>
            <a:ext cx="3352800" cy="523220"/>
          </a:xfrm>
          <a:prstGeom prst="rect">
            <a:avLst/>
          </a:prstGeom>
        </p:spPr>
        <p:txBody>
          <a:bodyPr wrap="square">
            <a:spAutoFit/>
          </a:bodyPr>
          <a:lstStyle/>
          <a:p>
            <a:r>
              <a:rPr lang="en-MY" sz="1400" dirty="0">
                <a:solidFill>
                  <a:srgbClr val="0070C0"/>
                </a:solidFill>
                <a:latin typeface="Century Gothic" panose="020B0502020202020204" pitchFamily="34" charset="0"/>
              </a:rPr>
              <a:t>Please disperse immediately and quietly after each prayer.</a:t>
            </a:r>
          </a:p>
        </p:txBody>
      </p:sp>
      <p:pic>
        <p:nvPicPr>
          <p:cNvPr id="36" name="Picture 35">
            <a:extLst>
              <a:ext uri="{FF2B5EF4-FFF2-40B4-BE49-F238E27FC236}">
                <a16:creationId xmlns:a16="http://schemas.microsoft.com/office/drawing/2014/main" id="{F3DD67C3-54F1-4B56-A931-5FC01153CB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4136" y="5591132"/>
            <a:ext cx="697747" cy="697747"/>
          </a:xfrm>
          <a:prstGeom prst="rect">
            <a:avLst/>
          </a:prstGeom>
        </p:spPr>
      </p:pic>
      <p:sp>
        <p:nvSpPr>
          <p:cNvPr id="37" name="Rectangle: Rounded Corners 36">
            <a:extLst>
              <a:ext uri="{FF2B5EF4-FFF2-40B4-BE49-F238E27FC236}">
                <a16:creationId xmlns:a16="http://schemas.microsoft.com/office/drawing/2014/main" id="{0719727F-395F-4C88-9364-EA4160643CD6}"/>
              </a:ext>
            </a:extLst>
          </p:cNvPr>
          <p:cNvSpPr/>
          <p:nvPr/>
        </p:nvSpPr>
        <p:spPr>
          <a:xfrm>
            <a:off x="1930885" y="5508853"/>
            <a:ext cx="3864394" cy="892570"/>
          </a:xfrm>
          <a:prstGeom prst="roundRect">
            <a:avLst>
              <a:gd name="adj" fmla="val 23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TextBox 30">
            <a:extLst>
              <a:ext uri="{FF2B5EF4-FFF2-40B4-BE49-F238E27FC236}">
                <a16:creationId xmlns:a16="http://schemas.microsoft.com/office/drawing/2014/main" id="{DF553575-6B4A-49C9-B683-AD06BABD67D0}"/>
              </a:ext>
            </a:extLst>
          </p:cNvPr>
          <p:cNvSpPr txBox="1"/>
          <p:nvPr/>
        </p:nvSpPr>
        <p:spPr>
          <a:xfrm>
            <a:off x="1274943" y="1605189"/>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40" name="Picture 39">
            <a:extLst>
              <a:ext uri="{FF2B5EF4-FFF2-40B4-BE49-F238E27FC236}">
                <a16:creationId xmlns:a16="http://schemas.microsoft.com/office/drawing/2014/main" id="{69679B39-FEE6-4CDF-9116-E8C05B58B8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1" name="Group 40">
            <a:extLst>
              <a:ext uri="{FF2B5EF4-FFF2-40B4-BE49-F238E27FC236}">
                <a16:creationId xmlns:a16="http://schemas.microsoft.com/office/drawing/2014/main" id="{EF3BD440-B400-4471-976C-0E5E2934A3EF}"/>
              </a:ext>
            </a:extLst>
          </p:cNvPr>
          <p:cNvGrpSpPr/>
          <p:nvPr/>
        </p:nvGrpSpPr>
        <p:grpSpPr>
          <a:xfrm>
            <a:off x="1726320" y="3084404"/>
            <a:ext cx="837916" cy="243946"/>
            <a:chOff x="681298" y="2639485"/>
            <a:chExt cx="1494291" cy="435037"/>
          </a:xfrm>
        </p:grpSpPr>
        <p:sp>
          <p:nvSpPr>
            <p:cNvPr id="42" name="Rectangle 41">
              <a:extLst>
                <a:ext uri="{FF2B5EF4-FFF2-40B4-BE49-F238E27FC236}">
                  <a16:creationId xmlns:a16="http://schemas.microsoft.com/office/drawing/2014/main" id="{96F7B484-C647-4EE2-9B8C-D0BCB4D9BB35}"/>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3" name="Picture 42">
              <a:extLst>
                <a:ext uri="{FF2B5EF4-FFF2-40B4-BE49-F238E27FC236}">
                  <a16:creationId xmlns:a16="http://schemas.microsoft.com/office/drawing/2014/main" id="{7B0694BB-3AAA-4649-997A-1327317A69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pic>
        <p:nvPicPr>
          <p:cNvPr id="44" name="Picture 43" descr="Graphical user interface, application&#10;&#10;Description automatically generated">
            <a:extLst>
              <a:ext uri="{FF2B5EF4-FFF2-40B4-BE49-F238E27FC236}">
                <a16:creationId xmlns:a16="http://schemas.microsoft.com/office/drawing/2014/main" id="{E73AF553-65EE-40BD-A7BE-8CB10A87CB48}"/>
              </a:ext>
            </a:extLst>
          </p:cNvPr>
          <p:cNvPicPr>
            <a:picLocks noChangeAspect="1"/>
          </p:cNvPicPr>
          <p:nvPr/>
        </p:nvPicPr>
        <p:blipFill>
          <a:blip r:embed="rId16"/>
          <a:stretch>
            <a:fillRect/>
          </a:stretch>
        </p:blipFill>
        <p:spPr>
          <a:xfrm>
            <a:off x="1505162" y="2660012"/>
            <a:ext cx="1297073" cy="2351703"/>
          </a:xfrm>
          <a:prstGeom prst="rect">
            <a:avLst/>
          </a:prstGeom>
        </p:spPr>
      </p:pic>
    </p:spTree>
    <p:extLst>
      <p:ext uri="{BB962C8B-B14F-4D97-AF65-F5344CB8AC3E}">
        <p14:creationId xmlns:p14="http://schemas.microsoft.com/office/powerpoint/2010/main" val="18050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1041292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The Stadium/Sports Centre</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09</a:t>
            </a:r>
          </a:p>
        </p:txBody>
      </p:sp>
      <p:sp>
        <p:nvSpPr>
          <p:cNvPr id="11" name="Oval 10">
            <a:extLst>
              <a:ext uri="{FF2B5EF4-FFF2-40B4-BE49-F238E27FC236}">
                <a16:creationId xmlns:a16="http://schemas.microsoft.com/office/drawing/2014/main" id="{556CD62B-AFB3-4AEA-BAC2-E216E9F0B670}"/>
              </a:ext>
            </a:extLst>
          </p:cNvPr>
          <p:cNvSpPr/>
          <p:nvPr/>
        </p:nvSpPr>
        <p:spPr>
          <a:xfrm>
            <a:off x="3193625" y="2220082"/>
            <a:ext cx="2255355" cy="225535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11">
            <a:extLst>
              <a:ext uri="{FF2B5EF4-FFF2-40B4-BE49-F238E27FC236}">
                <a16:creationId xmlns:a16="http://schemas.microsoft.com/office/drawing/2014/main" id="{D6F5977F-226F-4CCB-A707-5A68D0D5E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9" y="3551362"/>
            <a:ext cx="1453003" cy="968889"/>
          </a:xfrm>
          <a:prstGeom prst="rect">
            <a:avLst/>
          </a:prstGeom>
        </p:spPr>
      </p:pic>
      <p:pic>
        <p:nvPicPr>
          <p:cNvPr id="13" name="Picture 12">
            <a:extLst>
              <a:ext uri="{FF2B5EF4-FFF2-40B4-BE49-F238E27FC236}">
                <a16:creationId xmlns:a16="http://schemas.microsoft.com/office/drawing/2014/main" id="{1A53A27D-7B59-47E4-8DB8-A2B5B33D9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114" y="2803207"/>
            <a:ext cx="514749" cy="513033"/>
          </a:xfrm>
          <a:prstGeom prst="rect">
            <a:avLst/>
          </a:prstGeom>
        </p:spPr>
      </p:pic>
      <p:sp>
        <p:nvSpPr>
          <p:cNvPr id="14" name="Rectangle 13">
            <a:extLst>
              <a:ext uri="{FF2B5EF4-FFF2-40B4-BE49-F238E27FC236}">
                <a16:creationId xmlns:a16="http://schemas.microsoft.com/office/drawing/2014/main" id="{AB4DFC95-3D09-4DB1-AAF8-81D16E390D4F}"/>
              </a:ext>
            </a:extLst>
          </p:cNvPr>
          <p:cNvSpPr/>
          <p:nvPr/>
        </p:nvSpPr>
        <p:spPr>
          <a:xfrm>
            <a:off x="3406651" y="1509634"/>
            <a:ext cx="1626986" cy="646331"/>
          </a:xfrm>
          <a:prstGeom prst="rect">
            <a:avLst/>
          </a:prstGeom>
        </p:spPr>
        <p:txBody>
          <a:bodyPr wrap="square">
            <a:spAutoFit/>
          </a:bodyPr>
          <a:lstStyle/>
          <a:p>
            <a:pPr algn="ctr"/>
            <a:r>
              <a:rPr lang="en-US" sz="1200" dirty="0">
                <a:latin typeface="Century Gothic" panose="020B0502020202020204" pitchFamily="34" charset="0"/>
              </a:rPr>
              <a:t>Mandatory Body Temperature Scan upon arrival</a:t>
            </a:r>
          </a:p>
        </p:txBody>
      </p:sp>
      <p:cxnSp>
        <p:nvCxnSpPr>
          <p:cNvPr id="15" name="Straight Connector 14">
            <a:extLst>
              <a:ext uri="{FF2B5EF4-FFF2-40B4-BE49-F238E27FC236}">
                <a16:creationId xmlns:a16="http://schemas.microsoft.com/office/drawing/2014/main" id="{52E68C6C-7F92-452A-A2EE-E97B8690C576}"/>
              </a:ext>
            </a:extLst>
          </p:cNvPr>
          <p:cNvCxnSpPr/>
          <p:nvPr/>
        </p:nvCxnSpPr>
        <p:spPr>
          <a:xfrm>
            <a:off x="6049525" y="1084028"/>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E6E546C4-474F-4114-9265-BDDEF8BA6D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1596" y="4190501"/>
            <a:ext cx="847725" cy="866775"/>
          </a:xfrm>
          <a:prstGeom prst="rect">
            <a:avLst/>
          </a:prstGeom>
        </p:spPr>
      </p:pic>
      <p:pic>
        <p:nvPicPr>
          <p:cNvPr id="17" name="Graphic 16">
            <a:extLst>
              <a:ext uri="{FF2B5EF4-FFF2-40B4-BE49-F238E27FC236}">
                <a16:creationId xmlns:a16="http://schemas.microsoft.com/office/drawing/2014/main" id="{966410A2-C823-4864-8458-F3651F20DF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7175" y="2030937"/>
            <a:ext cx="770601" cy="945077"/>
          </a:xfrm>
          <a:prstGeom prst="rect">
            <a:avLst/>
          </a:prstGeom>
        </p:spPr>
      </p:pic>
      <p:sp>
        <p:nvSpPr>
          <p:cNvPr id="18" name="TextBox 17">
            <a:extLst>
              <a:ext uri="{FF2B5EF4-FFF2-40B4-BE49-F238E27FC236}">
                <a16:creationId xmlns:a16="http://schemas.microsoft.com/office/drawing/2014/main" id="{D3EC2BC5-D55A-4BB3-9673-95B723F921C8}"/>
              </a:ext>
            </a:extLst>
          </p:cNvPr>
          <p:cNvSpPr txBox="1"/>
          <p:nvPr/>
        </p:nvSpPr>
        <p:spPr>
          <a:xfrm>
            <a:off x="8140236" y="3026688"/>
            <a:ext cx="1511992" cy="1015663"/>
          </a:xfrm>
          <a:prstGeom prst="rect">
            <a:avLst/>
          </a:prstGeom>
          <a:noFill/>
        </p:spPr>
        <p:txBody>
          <a:bodyPr wrap="square" rtlCol="0">
            <a:spAutoFit/>
          </a:bodyPr>
          <a:lstStyle/>
          <a:p>
            <a:pPr algn="ctr"/>
            <a:r>
              <a:rPr lang="en-US" sz="1200" dirty="0">
                <a:latin typeface="Century Gothic" panose="020B0502020202020204" pitchFamily="34" charset="0"/>
              </a:rPr>
              <a:t>To wear a face mask when not playing and exiting the sports </a:t>
            </a:r>
            <a:r>
              <a:rPr lang="en-US" sz="1200" dirty="0" err="1">
                <a:latin typeface="Century Gothic" panose="020B0502020202020204" pitchFamily="34" charset="0"/>
              </a:rPr>
              <a:t>centre</a:t>
            </a:r>
            <a:endParaRPr lang="en-MY" sz="1200" dirty="0">
              <a:latin typeface="Century Gothic" panose="020B0502020202020204" pitchFamily="34" charset="0"/>
            </a:endParaRPr>
          </a:p>
        </p:txBody>
      </p:sp>
      <p:sp>
        <p:nvSpPr>
          <p:cNvPr id="19" name="TextBox 18">
            <a:extLst>
              <a:ext uri="{FF2B5EF4-FFF2-40B4-BE49-F238E27FC236}">
                <a16:creationId xmlns:a16="http://schemas.microsoft.com/office/drawing/2014/main" id="{2E00D793-2BEC-4E9B-8DCD-2DC6EC2CE517}"/>
              </a:ext>
            </a:extLst>
          </p:cNvPr>
          <p:cNvSpPr txBox="1"/>
          <p:nvPr/>
        </p:nvSpPr>
        <p:spPr>
          <a:xfrm>
            <a:off x="8363965" y="5085404"/>
            <a:ext cx="1140514" cy="1200329"/>
          </a:xfrm>
          <a:prstGeom prst="rect">
            <a:avLst/>
          </a:prstGeom>
          <a:noFill/>
        </p:spPr>
        <p:txBody>
          <a:bodyPr wrap="square" rtlCol="0">
            <a:spAutoFit/>
          </a:bodyPr>
          <a:lstStyle/>
          <a:p>
            <a:pPr algn="ctr"/>
            <a:r>
              <a:rPr lang="en-US" sz="1200" dirty="0">
                <a:latin typeface="Century Gothic" panose="020B0502020202020204" pitchFamily="34" charset="0"/>
              </a:rPr>
              <a:t>Sanitize using hand sanitizer provided at the entrance</a:t>
            </a:r>
            <a:endParaRPr lang="en-MY" sz="1200" dirty="0">
              <a:latin typeface="Century Gothic" panose="020B0502020202020204" pitchFamily="34" charset="0"/>
            </a:endParaRPr>
          </a:p>
        </p:txBody>
      </p:sp>
      <p:pic>
        <p:nvPicPr>
          <p:cNvPr id="20" name="Graphic 19">
            <a:extLst>
              <a:ext uri="{FF2B5EF4-FFF2-40B4-BE49-F238E27FC236}">
                <a16:creationId xmlns:a16="http://schemas.microsoft.com/office/drawing/2014/main" id="{4B5BF131-E9F5-425E-8123-B5A5C95DA8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94835" y="4171613"/>
            <a:ext cx="1238250" cy="914400"/>
          </a:xfrm>
          <a:prstGeom prst="rect">
            <a:avLst/>
          </a:prstGeom>
        </p:spPr>
      </p:pic>
      <p:pic>
        <p:nvPicPr>
          <p:cNvPr id="21" name="Graphic 20">
            <a:extLst>
              <a:ext uri="{FF2B5EF4-FFF2-40B4-BE49-F238E27FC236}">
                <a16:creationId xmlns:a16="http://schemas.microsoft.com/office/drawing/2014/main" id="{B0F25F28-EF34-4818-9B4C-CD1B4BBD3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00432" y="2030937"/>
            <a:ext cx="1209675" cy="914400"/>
          </a:xfrm>
          <a:prstGeom prst="rect">
            <a:avLst/>
          </a:prstGeom>
        </p:spPr>
      </p:pic>
      <p:sp>
        <p:nvSpPr>
          <p:cNvPr id="22" name="TextBox 21">
            <a:extLst>
              <a:ext uri="{FF2B5EF4-FFF2-40B4-BE49-F238E27FC236}">
                <a16:creationId xmlns:a16="http://schemas.microsoft.com/office/drawing/2014/main" id="{1BC496DA-F0FC-4077-A02B-CAB4AA0DADEF}"/>
              </a:ext>
            </a:extLst>
          </p:cNvPr>
          <p:cNvSpPr txBox="1"/>
          <p:nvPr/>
        </p:nvSpPr>
        <p:spPr>
          <a:xfrm>
            <a:off x="9765315" y="3026688"/>
            <a:ext cx="1673043" cy="1015663"/>
          </a:xfrm>
          <a:prstGeom prst="rect">
            <a:avLst/>
          </a:prstGeom>
          <a:noFill/>
        </p:spPr>
        <p:txBody>
          <a:bodyPr wrap="square" rtlCol="0">
            <a:spAutoFit/>
          </a:bodyPr>
          <a:lstStyle/>
          <a:p>
            <a:pPr algn="ctr"/>
            <a:r>
              <a:rPr lang="en-US" sz="1200" dirty="0">
                <a:latin typeface="Century Gothic" panose="020B0502020202020204" pitchFamily="34" charset="0"/>
              </a:rPr>
              <a:t>To reduce physical interactions among players before, during and after sports activity</a:t>
            </a:r>
            <a:endParaRPr lang="en-MY" sz="1200" dirty="0">
              <a:latin typeface="Century Gothic" panose="020B0502020202020204" pitchFamily="34" charset="0"/>
            </a:endParaRPr>
          </a:p>
        </p:txBody>
      </p:sp>
      <p:sp>
        <p:nvSpPr>
          <p:cNvPr id="23" name="TextBox 22">
            <a:extLst>
              <a:ext uri="{FF2B5EF4-FFF2-40B4-BE49-F238E27FC236}">
                <a16:creationId xmlns:a16="http://schemas.microsoft.com/office/drawing/2014/main" id="{1436A6E7-9140-4092-A4C6-395ABC7FB294}"/>
              </a:ext>
            </a:extLst>
          </p:cNvPr>
          <p:cNvSpPr txBox="1"/>
          <p:nvPr/>
        </p:nvSpPr>
        <p:spPr>
          <a:xfrm>
            <a:off x="10090458" y="5167364"/>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grpSp>
        <p:nvGrpSpPr>
          <p:cNvPr id="28" name="Group 27">
            <a:extLst>
              <a:ext uri="{FF2B5EF4-FFF2-40B4-BE49-F238E27FC236}">
                <a16:creationId xmlns:a16="http://schemas.microsoft.com/office/drawing/2014/main" id="{A214FFF8-026F-48D6-BF92-E0CA00970026}"/>
              </a:ext>
            </a:extLst>
          </p:cNvPr>
          <p:cNvGrpSpPr/>
          <p:nvPr/>
        </p:nvGrpSpPr>
        <p:grpSpPr>
          <a:xfrm>
            <a:off x="7613296" y="1216490"/>
            <a:ext cx="2761322" cy="450097"/>
            <a:chOff x="1632929" y="997035"/>
            <a:chExt cx="2655969" cy="450097"/>
          </a:xfrm>
        </p:grpSpPr>
        <p:sp>
          <p:nvSpPr>
            <p:cNvPr id="29" name="Rectangle: Rounded Corners 28">
              <a:extLst>
                <a:ext uri="{FF2B5EF4-FFF2-40B4-BE49-F238E27FC236}">
                  <a16:creationId xmlns:a16="http://schemas.microsoft.com/office/drawing/2014/main" id="{CC0CD1BB-5C76-47C7-8009-EB7439A0C7CF}"/>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30" name="TextBox 2">
              <a:extLst>
                <a:ext uri="{FF2B5EF4-FFF2-40B4-BE49-F238E27FC236}">
                  <a16:creationId xmlns:a16="http://schemas.microsoft.com/office/drawing/2014/main" id="{911563DD-F4AD-44D0-8890-C86E496B78DB}"/>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sp>
        <p:nvSpPr>
          <p:cNvPr id="2" name="Oval 1">
            <a:extLst>
              <a:ext uri="{FF2B5EF4-FFF2-40B4-BE49-F238E27FC236}">
                <a16:creationId xmlns:a16="http://schemas.microsoft.com/office/drawing/2014/main" id="{5E839762-A58B-4335-BFA1-A9D631ED9073}"/>
              </a:ext>
            </a:extLst>
          </p:cNvPr>
          <p:cNvSpPr/>
          <p:nvPr/>
        </p:nvSpPr>
        <p:spPr>
          <a:xfrm>
            <a:off x="7026123" y="4089772"/>
            <a:ext cx="967503" cy="967503"/>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TextBox 30">
            <a:extLst>
              <a:ext uri="{FF2B5EF4-FFF2-40B4-BE49-F238E27FC236}">
                <a16:creationId xmlns:a16="http://schemas.microsoft.com/office/drawing/2014/main" id="{BE8E62F8-A949-4E90-AA1C-24E643379A92}"/>
              </a:ext>
            </a:extLst>
          </p:cNvPr>
          <p:cNvSpPr txBox="1"/>
          <p:nvPr/>
        </p:nvSpPr>
        <p:spPr>
          <a:xfrm>
            <a:off x="6865785" y="5112200"/>
            <a:ext cx="1295525" cy="1384995"/>
          </a:xfrm>
          <a:prstGeom prst="rect">
            <a:avLst/>
          </a:prstGeom>
          <a:noFill/>
        </p:spPr>
        <p:txBody>
          <a:bodyPr wrap="square" rtlCol="0">
            <a:spAutoFit/>
          </a:bodyPr>
          <a:lstStyle/>
          <a:p>
            <a:pPr algn="ctr"/>
            <a:r>
              <a:rPr lang="en-US" sz="1200" dirty="0">
                <a:latin typeface="Century Gothic" panose="020B0502020202020204" pitchFamily="34" charset="0"/>
              </a:rPr>
              <a:t>Strictly a maximum of 30 participants is allowed at one time at the sports </a:t>
            </a:r>
            <a:r>
              <a:rPr lang="en-US" sz="1200" dirty="0" err="1">
                <a:latin typeface="Century Gothic" panose="020B0502020202020204" pitchFamily="34" charset="0"/>
              </a:rPr>
              <a:t>centre</a:t>
            </a:r>
            <a:endParaRPr lang="en-MY" sz="1200" dirty="0">
              <a:latin typeface="Century Gothic" panose="020B0502020202020204" pitchFamily="34" charset="0"/>
            </a:endParaRPr>
          </a:p>
        </p:txBody>
      </p:sp>
      <p:pic>
        <p:nvPicPr>
          <p:cNvPr id="32" name="Picture 31">
            <a:extLst>
              <a:ext uri="{FF2B5EF4-FFF2-40B4-BE49-F238E27FC236}">
                <a16:creationId xmlns:a16="http://schemas.microsoft.com/office/drawing/2014/main" id="{377BA807-6105-4372-BCB6-ED26A38446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5034" y="2025093"/>
            <a:ext cx="1015663" cy="1015663"/>
          </a:xfrm>
          <a:prstGeom prst="rect">
            <a:avLst/>
          </a:prstGeom>
        </p:spPr>
      </p:pic>
      <p:sp>
        <p:nvSpPr>
          <p:cNvPr id="34" name="TextBox 33">
            <a:extLst>
              <a:ext uri="{FF2B5EF4-FFF2-40B4-BE49-F238E27FC236}">
                <a16:creationId xmlns:a16="http://schemas.microsoft.com/office/drawing/2014/main" id="{5D55A375-0CD8-4E3B-B6C7-ACFB5B3B6434}"/>
              </a:ext>
            </a:extLst>
          </p:cNvPr>
          <p:cNvSpPr txBox="1"/>
          <p:nvPr/>
        </p:nvSpPr>
        <p:spPr>
          <a:xfrm>
            <a:off x="6808426" y="3026688"/>
            <a:ext cx="1295525" cy="646331"/>
          </a:xfrm>
          <a:prstGeom prst="rect">
            <a:avLst/>
          </a:prstGeom>
          <a:noFill/>
        </p:spPr>
        <p:txBody>
          <a:bodyPr wrap="square" rtlCol="0">
            <a:spAutoFit/>
          </a:bodyPr>
          <a:lstStyle/>
          <a:p>
            <a:pPr algn="ctr"/>
            <a:r>
              <a:rPr lang="en-US" sz="1200" dirty="0">
                <a:latin typeface="Century Gothic" panose="020B0502020202020204" pitchFamily="34" charset="0"/>
              </a:rPr>
              <a:t>Smoking is </a:t>
            </a:r>
            <a:r>
              <a:rPr lang="en-US" sz="1200" b="1" dirty="0">
                <a:latin typeface="Century Gothic" panose="020B0502020202020204" pitchFamily="34" charset="0"/>
              </a:rPr>
              <a:t>strictly</a:t>
            </a:r>
            <a:r>
              <a:rPr lang="en-US" sz="1200" dirty="0">
                <a:latin typeface="Century Gothic" panose="020B0502020202020204" pitchFamily="34" charset="0"/>
              </a:rPr>
              <a:t> prohibited</a:t>
            </a:r>
          </a:p>
        </p:txBody>
      </p:sp>
      <p:sp>
        <p:nvSpPr>
          <p:cNvPr id="33" name="Rectangle 32">
            <a:extLst>
              <a:ext uri="{FF2B5EF4-FFF2-40B4-BE49-F238E27FC236}">
                <a16:creationId xmlns:a16="http://schemas.microsoft.com/office/drawing/2014/main" id="{93B2A4C5-623A-4646-B691-E9AB90BD5E07}"/>
              </a:ext>
            </a:extLst>
          </p:cNvPr>
          <p:cNvSpPr/>
          <p:nvPr/>
        </p:nvSpPr>
        <p:spPr>
          <a:xfrm>
            <a:off x="984234" y="5348334"/>
            <a:ext cx="4746595" cy="1200329"/>
          </a:xfrm>
          <a:prstGeom prst="rect">
            <a:avLst/>
          </a:prstGeom>
        </p:spPr>
        <p:txBody>
          <a:bodyPr wrap="square">
            <a:spAutoFit/>
          </a:bodyPr>
          <a:lstStyle/>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No sharing of personal equipment (drinking water bottles, food, clothing, face towels , personal belongings etc.) &amp; must be taken back when leaving the MMU sports </a:t>
            </a:r>
            <a:r>
              <a:rPr lang="en-US" sz="1200" dirty="0" err="1">
                <a:solidFill>
                  <a:srgbClr val="0070C0"/>
                </a:solidFill>
                <a:latin typeface="Century Gothic" panose="020B0502020202020204" pitchFamily="34" charset="0"/>
              </a:rPr>
              <a:t>centre</a:t>
            </a:r>
            <a:r>
              <a:rPr lang="en-US" sz="1200" dirty="0">
                <a:solidFill>
                  <a:srgbClr val="0070C0"/>
                </a:solidFill>
                <a:latin typeface="Century Gothic" panose="020B0502020202020204" pitchFamily="34" charset="0"/>
              </a:rPr>
              <a:t>.</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Unhygienic practices such as spitting and peeing at the sports </a:t>
            </a:r>
            <a:r>
              <a:rPr lang="en-US" sz="1200" dirty="0" err="1">
                <a:solidFill>
                  <a:srgbClr val="0070C0"/>
                </a:solidFill>
                <a:latin typeface="Century Gothic" panose="020B0502020202020204" pitchFamily="34" charset="0"/>
              </a:rPr>
              <a:t>centre</a:t>
            </a:r>
            <a:r>
              <a:rPr lang="en-US" sz="1200" dirty="0">
                <a:solidFill>
                  <a:srgbClr val="0070C0"/>
                </a:solidFill>
                <a:latin typeface="Century Gothic" panose="020B0502020202020204" pitchFamily="34" charset="0"/>
              </a:rPr>
              <a:t> is strictly PROHIBITED.</a:t>
            </a:r>
          </a:p>
          <a:p>
            <a:endParaRPr lang="en-US" sz="1200" dirty="0">
              <a:latin typeface="Century Gothic" panose="020B0502020202020204" pitchFamily="34" charset="0"/>
            </a:endParaRPr>
          </a:p>
        </p:txBody>
      </p:sp>
      <p:pic>
        <p:nvPicPr>
          <p:cNvPr id="36" name="Picture 35">
            <a:extLst>
              <a:ext uri="{FF2B5EF4-FFF2-40B4-BE49-F238E27FC236}">
                <a16:creationId xmlns:a16="http://schemas.microsoft.com/office/drawing/2014/main" id="{AFC40187-8010-4A3C-95F3-F6B28213CB5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1997" y="5496433"/>
            <a:ext cx="697747" cy="697747"/>
          </a:xfrm>
          <a:prstGeom prst="rect">
            <a:avLst/>
          </a:prstGeom>
        </p:spPr>
      </p:pic>
      <p:sp>
        <p:nvSpPr>
          <p:cNvPr id="37" name="Rectangle: Rounded Corners 36">
            <a:extLst>
              <a:ext uri="{FF2B5EF4-FFF2-40B4-BE49-F238E27FC236}">
                <a16:creationId xmlns:a16="http://schemas.microsoft.com/office/drawing/2014/main" id="{1E521C0D-53F4-456B-BB61-CA77320799F6}"/>
              </a:ext>
            </a:extLst>
          </p:cNvPr>
          <p:cNvSpPr/>
          <p:nvPr/>
        </p:nvSpPr>
        <p:spPr>
          <a:xfrm>
            <a:off x="314282" y="5237701"/>
            <a:ext cx="5440421" cy="1269830"/>
          </a:xfrm>
          <a:prstGeom prst="roundRect">
            <a:avLst>
              <a:gd name="adj" fmla="val 23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TextBox 34">
            <a:extLst>
              <a:ext uri="{FF2B5EF4-FFF2-40B4-BE49-F238E27FC236}">
                <a16:creationId xmlns:a16="http://schemas.microsoft.com/office/drawing/2014/main" id="{3FF48B32-3684-491B-857E-F240ED68C41F}"/>
              </a:ext>
            </a:extLst>
          </p:cNvPr>
          <p:cNvSpPr txBox="1"/>
          <p:nvPr/>
        </p:nvSpPr>
        <p:spPr>
          <a:xfrm>
            <a:off x="1083872" y="1250346"/>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41" name="Picture 40">
            <a:extLst>
              <a:ext uri="{FF2B5EF4-FFF2-40B4-BE49-F238E27FC236}">
                <a16:creationId xmlns:a16="http://schemas.microsoft.com/office/drawing/2014/main" id="{3852551E-983A-4F88-9727-1B5C77FE9A6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2" name="Group 41">
            <a:extLst>
              <a:ext uri="{FF2B5EF4-FFF2-40B4-BE49-F238E27FC236}">
                <a16:creationId xmlns:a16="http://schemas.microsoft.com/office/drawing/2014/main" id="{7B6DDF57-CF09-4EA0-B24B-0878AB3D9F46}"/>
              </a:ext>
            </a:extLst>
          </p:cNvPr>
          <p:cNvGrpSpPr/>
          <p:nvPr/>
        </p:nvGrpSpPr>
        <p:grpSpPr>
          <a:xfrm>
            <a:off x="1523256" y="2743120"/>
            <a:ext cx="837916" cy="243946"/>
            <a:chOff x="681298" y="2639485"/>
            <a:chExt cx="1494291" cy="435037"/>
          </a:xfrm>
        </p:grpSpPr>
        <p:sp>
          <p:nvSpPr>
            <p:cNvPr id="43" name="Rectangle 42">
              <a:extLst>
                <a:ext uri="{FF2B5EF4-FFF2-40B4-BE49-F238E27FC236}">
                  <a16:creationId xmlns:a16="http://schemas.microsoft.com/office/drawing/2014/main" id="{607D8276-FDC4-4E3C-8CD6-A39526E78ED3}"/>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4" name="Picture 43">
              <a:extLst>
                <a:ext uri="{FF2B5EF4-FFF2-40B4-BE49-F238E27FC236}">
                  <a16:creationId xmlns:a16="http://schemas.microsoft.com/office/drawing/2014/main" id="{8B5DA31C-81AC-4D7F-90EF-2B3FA76CAAD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sp>
        <p:nvSpPr>
          <p:cNvPr id="3" name="Rectangle 2">
            <a:extLst>
              <a:ext uri="{FF2B5EF4-FFF2-40B4-BE49-F238E27FC236}">
                <a16:creationId xmlns:a16="http://schemas.microsoft.com/office/drawing/2014/main" id="{18B13CD4-B0EC-4CD9-B5D9-C82F1EC73176}"/>
              </a:ext>
            </a:extLst>
          </p:cNvPr>
          <p:cNvSpPr/>
          <p:nvPr/>
        </p:nvSpPr>
        <p:spPr>
          <a:xfrm>
            <a:off x="43328" y="6617175"/>
            <a:ext cx="6280758" cy="276999"/>
          </a:xfrm>
          <a:prstGeom prst="rect">
            <a:avLst/>
          </a:prstGeom>
        </p:spPr>
        <p:txBody>
          <a:bodyPr wrap="none">
            <a:spAutoFit/>
          </a:bodyPr>
          <a:lstStyle/>
          <a:p>
            <a:r>
              <a:rPr lang="en-MY" sz="1200" dirty="0"/>
              <a:t>*subject to latest guidelines provided by MKN/ KKM/ MOHE/ KBS and other government agencies</a:t>
            </a:r>
          </a:p>
        </p:txBody>
      </p:sp>
      <p:pic>
        <p:nvPicPr>
          <p:cNvPr id="45" name="Picture 44" descr="Graphical user interface, application&#10;&#10;Description automatically generated">
            <a:extLst>
              <a:ext uri="{FF2B5EF4-FFF2-40B4-BE49-F238E27FC236}">
                <a16:creationId xmlns:a16="http://schemas.microsoft.com/office/drawing/2014/main" id="{AD05C045-CAF1-4933-AFB5-5D158A9CD1BE}"/>
              </a:ext>
            </a:extLst>
          </p:cNvPr>
          <p:cNvPicPr>
            <a:picLocks noChangeAspect="1"/>
          </p:cNvPicPr>
          <p:nvPr/>
        </p:nvPicPr>
        <p:blipFill>
          <a:blip r:embed="rId17"/>
          <a:stretch>
            <a:fillRect/>
          </a:stretch>
        </p:blipFill>
        <p:spPr>
          <a:xfrm>
            <a:off x="1267328" y="2349607"/>
            <a:ext cx="1297073" cy="2351703"/>
          </a:xfrm>
          <a:prstGeom prst="rect">
            <a:avLst/>
          </a:prstGeom>
        </p:spPr>
      </p:pic>
    </p:spTree>
    <p:extLst>
      <p:ext uri="{BB962C8B-B14F-4D97-AF65-F5344CB8AC3E}">
        <p14:creationId xmlns:p14="http://schemas.microsoft.com/office/powerpoint/2010/main" val="166881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The Swimming Pool</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10</a:t>
            </a:r>
          </a:p>
        </p:txBody>
      </p:sp>
      <p:pic>
        <p:nvPicPr>
          <p:cNvPr id="11" name="Picture 10">
            <a:extLst>
              <a:ext uri="{FF2B5EF4-FFF2-40B4-BE49-F238E27FC236}">
                <a16:creationId xmlns:a16="http://schemas.microsoft.com/office/drawing/2014/main" id="{B03B9CF0-4CDD-4429-B771-7A3FD1E9F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662" y="3373748"/>
            <a:ext cx="514749" cy="513033"/>
          </a:xfrm>
          <a:prstGeom prst="rect">
            <a:avLst/>
          </a:prstGeom>
        </p:spPr>
      </p:pic>
      <p:pic>
        <p:nvPicPr>
          <p:cNvPr id="15" name="Picture 14">
            <a:extLst>
              <a:ext uri="{FF2B5EF4-FFF2-40B4-BE49-F238E27FC236}">
                <a16:creationId xmlns:a16="http://schemas.microsoft.com/office/drawing/2014/main" id="{47F947C5-4B6A-4922-9695-6AFDE0772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93" y="2704517"/>
            <a:ext cx="1015663" cy="1015663"/>
          </a:xfrm>
          <a:prstGeom prst="rect">
            <a:avLst/>
          </a:prstGeom>
        </p:spPr>
      </p:pic>
      <p:sp>
        <p:nvSpPr>
          <p:cNvPr id="16" name="Rectangle 15">
            <a:extLst>
              <a:ext uri="{FF2B5EF4-FFF2-40B4-BE49-F238E27FC236}">
                <a16:creationId xmlns:a16="http://schemas.microsoft.com/office/drawing/2014/main" id="{12CE69FE-B4AD-44B2-A120-E40FACB6DFE5}"/>
              </a:ext>
            </a:extLst>
          </p:cNvPr>
          <p:cNvSpPr/>
          <p:nvPr/>
        </p:nvSpPr>
        <p:spPr>
          <a:xfrm>
            <a:off x="1938236" y="1655974"/>
            <a:ext cx="1791286" cy="1015663"/>
          </a:xfrm>
          <a:prstGeom prst="rect">
            <a:avLst/>
          </a:prstGeom>
        </p:spPr>
        <p:txBody>
          <a:bodyPr wrap="square">
            <a:spAutoFit/>
          </a:bodyPr>
          <a:lstStyle/>
          <a:p>
            <a:pPr algn="ctr"/>
            <a:r>
              <a:rPr lang="en-US" sz="1200" dirty="0">
                <a:latin typeface="Century Gothic" panose="020B0502020202020204" pitchFamily="34" charset="0"/>
              </a:rPr>
              <a:t>To complete the registration before entry into the swimming pool complex</a:t>
            </a:r>
            <a:endParaRPr lang="en-MY" sz="1200" dirty="0">
              <a:latin typeface="Century Gothic" panose="020B0502020202020204" pitchFamily="34" charset="0"/>
            </a:endParaRPr>
          </a:p>
        </p:txBody>
      </p:sp>
      <p:cxnSp>
        <p:nvCxnSpPr>
          <p:cNvPr id="18" name="Straight Connector 17">
            <a:extLst>
              <a:ext uri="{FF2B5EF4-FFF2-40B4-BE49-F238E27FC236}">
                <a16:creationId xmlns:a16="http://schemas.microsoft.com/office/drawing/2014/main" id="{0EFC409E-1DE1-4669-BF61-8D1903DF5444}"/>
              </a:ext>
            </a:extLst>
          </p:cNvPr>
          <p:cNvCxnSpPr>
            <a:cxnSpLocks/>
          </p:cNvCxnSpPr>
          <p:nvPr/>
        </p:nvCxnSpPr>
        <p:spPr>
          <a:xfrm>
            <a:off x="3869031" y="731224"/>
            <a:ext cx="0" cy="5939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F0354496-7B5B-4CB7-B988-2D3083214D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0725" y="3918878"/>
            <a:ext cx="847725" cy="866775"/>
          </a:xfrm>
          <a:prstGeom prst="rect">
            <a:avLst/>
          </a:prstGeom>
        </p:spPr>
      </p:pic>
      <p:pic>
        <p:nvPicPr>
          <p:cNvPr id="20" name="Graphic 19">
            <a:extLst>
              <a:ext uri="{FF2B5EF4-FFF2-40B4-BE49-F238E27FC236}">
                <a16:creationId xmlns:a16="http://schemas.microsoft.com/office/drawing/2014/main" id="{A8545E7D-41C4-45CA-9412-18B4C4656F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9489" y="2193211"/>
            <a:ext cx="770601" cy="945077"/>
          </a:xfrm>
          <a:prstGeom prst="rect">
            <a:avLst/>
          </a:prstGeom>
        </p:spPr>
      </p:pic>
      <p:sp>
        <p:nvSpPr>
          <p:cNvPr id="21" name="TextBox 20">
            <a:extLst>
              <a:ext uri="{FF2B5EF4-FFF2-40B4-BE49-F238E27FC236}">
                <a16:creationId xmlns:a16="http://schemas.microsoft.com/office/drawing/2014/main" id="{E36759CD-63AF-4C7D-80CC-96B17A848AC7}"/>
              </a:ext>
            </a:extLst>
          </p:cNvPr>
          <p:cNvSpPr txBox="1"/>
          <p:nvPr/>
        </p:nvSpPr>
        <p:spPr>
          <a:xfrm>
            <a:off x="9301872" y="3136178"/>
            <a:ext cx="1013228" cy="646331"/>
          </a:xfrm>
          <a:prstGeom prst="rect">
            <a:avLst/>
          </a:prstGeom>
          <a:noFill/>
        </p:spPr>
        <p:txBody>
          <a:bodyPr wrap="square" rtlCol="0">
            <a:spAutoFit/>
          </a:bodyPr>
          <a:lstStyle/>
          <a:p>
            <a:pPr algn="ctr"/>
            <a:r>
              <a:rPr lang="en-MY" sz="1200" dirty="0">
                <a:latin typeface="Century Gothic" panose="020B0502020202020204" pitchFamily="34" charset="0"/>
              </a:rPr>
              <a:t>Wear mask</a:t>
            </a:r>
          </a:p>
          <a:p>
            <a:pPr algn="ctr"/>
            <a:r>
              <a:rPr lang="en-MY" sz="1200" dirty="0">
                <a:latin typeface="Century Gothic" panose="020B0502020202020204" pitchFamily="34" charset="0"/>
              </a:rPr>
              <a:t> when not in the pool</a:t>
            </a:r>
          </a:p>
        </p:txBody>
      </p:sp>
      <p:sp>
        <p:nvSpPr>
          <p:cNvPr id="22" name="TextBox 21">
            <a:extLst>
              <a:ext uri="{FF2B5EF4-FFF2-40B4-BE49-F238E27FC236}">
                <a16:creationId xmlns:a16="http://schemas.microsoft.com/office/drawing/2014/main" id="{29A0DC12-7218-4F49-A08E-0CC09160F51F}"/>
              </a:ext>
            </a:extLst>
          </p:cNvPr>
          <p:cNvSpPr txBox="1"/>
          <p:nvPr/>
        </p:nvSpPr>
        <p:spPr>
          <a:xfrm>
            <a:off x="10483604" y="4861845"/>
            <a:ext cx="1673621" cy="646331"/>
          </a:xfrm>
          <a:prstGeom prst="rect">
            <a:avLst/>
          </a:prstGeom>
          <a:noFill/>
        </p:spPr>
        <p:txBody>
          <a:bodyPr wrap="square" rtlCol="0">
            <a:spAutoFit/>
          </a:bodyPr>
          <a:lstStyle/>
          <a:p>
            <a:pPr algn="ctr"/>
            <a:r>
              <a:rPr lang="en-MY" sz="1200" dirty="0">
                <a:latin typeface="Century Gothic" panose="020B0502020202020204" pitchFamily="34" charset="0"/>
              </a:rPr>
              <a:t>Sanitize your hand before entering pool complex</a:t>
            </a:r>
          </a:p>
        </p:txBody>
      </p:sp>
      <p:grpSp>
        <p:nvGrpSpPr>
          <p:cNvPr id="23" name="Group 22">
            <a:extLst>
              <a:ext uri="{FF2B5EF4-FFF2-40B4-BE49-F238E27FC236}">
                <a16:creationId xmlns:a16="http://schemas.microsoft.com/office/drawing/2014/main" id="{F156A03B-27FE-405E-84C8-7972C2391003}"/>
              </a:ext>
            </a:extLst>
          </p:cNvPr>
          <p:cNvGrpSpPr/>
          <p:nvPr/>
        </p:nvGrpSpPr>
        <p:grpSpPr>
          <a:xfrm>
            <a:off x="9241928" y="1385850"/>
            <a:ext cx="2761322" cy="450097"/>
            <a:chOff x="1632929" y="997035"/>
            <a:chExt cx="2655969" cy="450097"/>
          </a:xfrm>
        </p:grpSpPr>
        <p:sp>
          <p:nvSpPr>
            <p:cNvPr id="24" name="Rectangle: Rounded Corners 23">
              <a:extLst>
                <a:ext uri="{FF2B5EF4-FFF2-40B4-BE49-F238E27FC236}">
                  <a16:creationId xmlns:a16="http://schemas.microsoft.com/office/drawing/2014/main" id="{D54A88AC-249B-4F34-BC2F-EAA9DF7F36A6}"/>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5" name="TextBox 2">
              <a:extLst>
                <a:ext uri="{FF2B5EF4-FFF2-40B4-BE49-F238E27FC236}">
                  <a16:creationId xmlns:a16="http://schemas.microsoft.com/office/drawing/2014/main" id="{31217B3A-5268-46D7-8765-B12D9D887475}"/>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27" name="Graphic 26">
            <a:extLst>
              <a:ext uri="{FF2B5EF4-FFF2-40B4-BE49-F238E27FC236}">
                <a16:creationId xmlns:a16="http://schemas.microsoft.com/office/drawing/2014/main" id="{E04228B1-84A5-451F-8A7A-387EC2CFBF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43154" y="2167752"/>
            <a:ext cx="1238250" cy="914400"/>
          </a:xfrm>
          <a:prstGeom prst="rect">
            <a:avLst/>
          </a:prstGeom>
        </p:spPr>
      </p:pic>
      <p:pic>
        <p:nvPicPr>
          <p:cNvPr id="28" name="Graphic 27">
            <a:extLst>
              <a:ext uri="{FF2B5EF4-FFF2-40B4-BE49-F238E27FC236}">
                <a16:creationId xmlns:a16="http://schemas.microsoft.com/office/drawing/2014/main" id="{284B61EB-BAFC-4686-94D5-D002600D4C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52701" y="3948771"/>
            <a:ext cx="1209675" cy="914400"/>
          </a:xfrm>
          <a:prstGeom prst="rect">
            <a:avLst/>
          </a:prstGeom>
        </p:spPr>
      </p:pic>
      <p:sp>
        <p:nvSpPr>
          <p:cNvPr id="30" name="TextBox 29">
            <a:extLst>
              <a:ext uri="{FF2B5EF4-FFF2-40B4-BE49-F238E27FC236}">
                <a16:creationId xmlns:a16="http://schemas.microsoft.com/office/drawing/2014/main" id="{64420FEA-2A9A-408F-9AE0-C604CD7FF309}"/>
              </a:ext>
            </a:extLst>
          </p:cNvPr>
          <p:cNvSpPr txBox="1"/>
          <p:nvPr/>
        </p:nvSpPr>
        <p:spPr>
          <a:xfrm>
            <a:off x="9159786" y="4891738"/>
            <a:ext cx="1418507" cy="1569660"/>
          </a:xfrm>
          <a:prstGeom prst="rect">
            <a:avLst/>
          </a:prstGeom>
          <a:noFill/>
        </p:spPr>
        <p:txBody>
          <a:bodyPr wrap="square" rtlCol="0">
            <a:spAutoFit/>
          </a:bodyPr>
          <a:lstStyle/>
          <a:p>
            <a:pPr algn="ctr"/>
            <a:r>
              <a:rPr lang="en-US" sz="1200" dirty="0">
                <a:latin typeface="Century Gothic" panose="020B0502020202020204" pitchFamily="34" charset="0"/>
              </a:rPr>
              <a:t>To strictly follow the limit on number of students at any one time in the swimming pool. (A maximum of 20 people).</a:t>
            </a:r>
          </a:p>
        </p:txBody>
      </p:sp>
      <p:sp>
        <p:nvSpPr>
          <p:cNvPr id="31" name="TextBox 30">
            <a:extLst>
              <a:ext uri="{FF2B5EF4-FFF2-40B4-BE49-F238E27FC236}">
                <a16:creationId xmlns:a16="http://schemas.microsoft.com/office/drawing/2014/main" id="{E47472A6-1FA2-4BA3-9424-83B66AF8596A}"/>
              </a:ext>
            </a:extLst>
          </p:cNvPr>
          <p:cNvSpPr txBox="1"/>
          <p:nvPr/>
        </p:nvSpPr>
        <p:spPr>
          <a:xfrm>
            <a:off x="10796573" y="3110719"/>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sp>
        <p:nvSpPr>
          <p:cNvPr id="32" name="Oval 31">
            <a:extLst>
              <a:ext uri="{FF2B5EF4-FFF2-40B4-BE49-F238E27FC236}">
                <a16:creationId xmlns:a16="http://schemas.microsoft.com/office/drawing/2014/main" id="{B09B0151-916C-4AAA-B87F-DBA39BF8A77D}"/>
              </a:ext>
            </a:extLst>
          </p:cNvPr>
          <p:cNvSpPr/>
          <p:nvPr/>
        </p:nvSpPr>
        <p:spPr>
          <a:xfrm>
            <a:off x="2225288" y="5018630"/>
            <a:ext cx="1215272" cy="1200329"/>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32">
            <a:extLst>
              <a:ext uri="{FF2B5EF4-FFF2-40B4-BE49-F238E27FC236}">
                <a16:creationId xmlns:a16="http://schemas.microsoft.com/office/drawing/2014/main" id="{4A47BA70-5AB3-46CE-87CB-E344A1B31E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41352" y="5741699"/>
            <a:ext cx="782934" cy="522075"/>
          </a:xfrm>
          <a:prstGeom prst="rect">
            <a:avLst/>
          </a:prstGeom>
        </p:spPr>
      </p:pic>
      <p:sp>
        <p:nvSpPr>
          <p:cNvPr id="34" name="Rectangle 33">
            <a:extLst>
              <a:ext uri="{FF2B5EF4-FFF2-40B4-BE49-F238E27FC236}">
                <a16:creationId xmlns:a16="http://schemas.microsoft.com/office/drawing/2014/main" id="{20035586-96EB-4D4B-A88A-89F16C6B0AF2}"/>
              </a:ext>
            </a:extLst>
          </p:cNvPr>
          <p:cNvSpPr/>
          <p:nvPr/>
        </p:nvSpPr>
        <p:spPr>
          <a:xfrm>
            <a:off x="1908564" y="3942713"/>
            <a:ext cx="1791286" cy="1200329"/>
          </a:xfrm>
          <a:prstGeom prst="rect">
            <a:avLst/>
          </a:prstGeom>
        </p:spPr>
        <p:txBody>
          <a:bodyPr wrap="square">
            <a:spAutoFit/>
          </a:bodyPr>
          <a:lstStyle/>
          <a:p>
            <a:pPr algn="ctr"/>
            <a:r>
              <a:rPr lang="en-US" sz="1200" dirty="0">
                <a:latin typeface="Century Gothic" panose="020B0502020202020204" pitchFamily="34" charset="0"/>
              </a:rPr>
              <a:t>Students must ensure that they do not have runny nose, continues cough, high fever and sore throat.</a:t>
            </a:r>
          </a:p>
        </p:txBody>
      </p:sp>
      <p:sp>
        <p:nvSpPr>
          <p:cNvPr id="36" name="TextBox 35">
            <a:extLst>
              <a:ext uri="{FF2B5EF4-FFF2-40B4-BE49-F238E27FC236}">
                <a16:creationId xmlns:a16="http://schemas.microsoft.com/office/drawing/2014/main" id="{7A9633A8-C947-449A-88D0-624C35AAD1E2}"/>
              </a:ext>
            </a:extLst>
          </p:cNvPr>
          <p:cNvSpPr txBox="1"/>
          <p:nvPr/>
        </p:nvSpPr>
        <p:spPr>
          <a:xfrm>
            <a:off x="4050869" y="822728"/>
            <a:ext cx="4750770" cy="5847755"/>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Century Gothic" panose="020B0502020202020204" pitchFamily="34" charset="0"/>
              </a:rPr>
              <a:t>To strictly adhere to all “</a:t>
            </a:r>
            <a:r>
              <a:rPr lang="en-US" sz="1100" dirty="0" err="1">
                <a:latin typeface="Century Gothic" panose="020B0502020202020204" pitchFamily="34" charset="0"/>
              </a:rPr>
              <a:t>Protokol</a:t>
            </a:r>
            <a:r>
              <a:rPr lang="en-US" sz="1100" dirty="0">
                <a:latin typeface="Century Gothic" panose="020B0502020202020204" pitchFamily="34" charset="0"/>
              </a:rPr>
              <a:t> Am </a:t>
            </a:r>
            <a:r>
              <a:rPr lang="en-US" sz="1100" dirty="0" err="1">
                <a:latin typeface="Century Gothic" panose="020B0502020202020204" pitchFamily="34" charset="0"/>
              </a:rPr>
              <a:t>Individu</a:t>
            </a:r>
            <a:r>
              <a:rPr lang="en-US" sz="1100" dirty="0">
                <a:latin typeface="Century Gothic" panose="020B0502020202020204" pitchFamily="34" charset="0"/>
              </a:rPr>
              <a:t>” for SOP </a:t>
            </a:r>
            <a:r>
              <a:rPr lang="en-US" sz="1100" dirty="0" err="1">
                <a:latin typeface="Century Gothic" panose="020B0502020202020204" pitchFamily="34" charset="0"/>
              </a:rPr>
              <a:t>Sukan</a:t>
            </a:r>
            <a:r>
              <a:rPr lang="en-US" sz="1100" dirty="0">
                <a:latin typeface="Century Gothic" panose="020B0502020202020204" pitchFamily="34" charset="0"/>
              </a:rPr>
              <a:t> </a:t>
            </a:r>
            <a:r>
              <a:rPr lang="en-US" sz="1100" dirty="0" err="1">
                <a:latin typeface="Century Gothic" panose="020B0502020202020204" pitchFamily="34" charset="0"/>
              </a:rPr>
              <a:t>Rekreasi</a:t>
            </a:r>
            <a:r>
              <a:rPr lang="en-US" sz="1100" dirty="0">
                <a:latin typeface="Century Gothic" panose="020B0502020202020204" pitchFamily="34" charset="0"/>
              </a:rPr>
              <a:t> listed in MKN and KKM SOPs. </a:t>
            </a:r>
          </a:p>
          <a:p>
            <a:pPr marL="171450" indent="-171450">
              <a:buFont typeface="Arial" panose="020B0604020202020204" pitchFamily="34" charset="0"/>
              <a:buChar char="•"/>
            </a:pPr>
            <a:r>
              <a:rPr lang="en-US" sz="1100" dirty="0">
                <a:latin typeface="Century Gothic" panose="020B0502020202020204" pitchFamily="34" charset="0"/>
              </a:rPr>
              <a:t>To bring your own swimming equipment (goggles, caps, board etc.) and personal equipment (water bottle, clothes, towels etc.). </a:t>
            </a:r>
          </a:p>
          <a:p>
            <a:pPr marL="628650" lvl="1" indent="-171450">
              <a:buFont typeface="Arial" panose="020B0604020202020204" pitchFamily="34" charset="0"/>
              <a:buChar char="•"/>
            </a:pPr>
            <a:r>
              <a:rPr lang="en-US" sz="1100" b="1" dirty="0">
                <a:latin typeface="Century Gothic" panose="020B0502020202020204" pitchFamily="34" charset="0"/>
              </a:rPr>
              <a:t>No sharing of swimming/personal equipment is allowed. All swimming/personal equipment must be taken when leaving the swimming pool complex. No privately-owned equipment will be kept in the swimming pool complex</a:t>
            </a:r>
            <a:r>
              <a:rPr lang="en-US" sz="1100" dirty="0">
                <a:latin typeface="Century Gothic" panose="020B0502020202020204" pitchFamily="34" charset="0"/>
              </a:rPr>
              <a:t>.</a:t>
            </a:r>
          </a:p>
          <a:p>
            <a:pPr marL="171450" indent="-171450">
              <a:buFont typeface="Arial" panose="020B0604020202020204" pitchFamily="34" charset="0"/>
              <a:buChar char="•"/>
            </a:pPr>
            <a:r>
              <a:rPr lang="en-US" sz="1100" dirty="0">
                <a:latin typeface="Century Gothic" panose="020B0502020202020204" pitchFamily="34" charset="0"/>
              </a:rPr>
              <a:t>To </a:t>
            </a:r>
            <a:r>
              <a:rPr lang="en-US" sz="1100" dirty="0" err="1">
                <a:latin typeface="Century Gothic" panose="020B0502020202020204" pitchFamily="34" charset="0"/>
              </a:rPr>
              <a:t>utilise</a:t>
            </a:r>
            <a:r>
              <a:rPr lang="en-US" sz="1100" dirty="0">
                <a:latin typeface="Century Gothic" panose="020B0502020202020204" pitchFamily="34" charset="0"/>
              </a:rPr>
              <a:t> enclosed public facilities responsibly. Toilets and changing rooms are available for three (3) users at one time. No waiting and/or showering allowed to minimize congestion in an enclosed space. Students can use the outdoor shower before entry into the pool and after exiting the pool.</a:t>
            </a:r>
          </a:p>
          <a:p>
            <a:pPr marL="171450" indent="-171450">
              <a:buFont typeface="Arial" panose="020B0604020202020204" pitchFamily="34" charset="0"/>
              <a:buChar char="•"/>
            </a:pPr>
            <a:r>
              <a:rPr lang="en-US" sz="1100" dirty="0">
                <a:latin typeface="Century Gothic" panose="020B0502020202020204" pitchFamily="34" charset="0"/>
              </a:rPr>
              <a:t>To keep a physical distance of at least three (3) meters apart in the pool from other swimmers at all times.</a:t>
            </a:r>
          </a:p>
          <a:p>
            <a:pPr marL="171450" indent="-171450">
              <a:buFont typeface="Arial" panose="020B0604020202020204" pitchFamily="34" charset="0"/>
              <a:buChar char="•"/>
            </a:pPr>
            <a:r>
              <a:rPr lang="en-US" sz="1100" dirty="0">
                <a:latin typeface="Century Gothic" panose="020B0502020202020204" pitchFamily="34" charset="0"/>
              </a:rPr>
              <a:t>To </a:t>
            </a:r>
            <a:r>
              <a:rPr lang="en-US" sz="1100" dirty="0" err="1">
                <a:latin typeface="Century Gothic" panose="020B0502020202020204" pitchFamily="34" charset="0"/>
              </a:rPr>
              <a:t>utilise</a:t>
            </a:r>
            <a:r>
              <a:rPr lang="en-US" sz="1100" dirty="0">
                <a:latin typeface="Century Gothic" panose="020B0502020202020204" pitchFamily="34" charset="0"/>
              </a:rPr>
              <a:t> the pool within the maximum limit of one (1) hour per session.</a:t>
            </a:r>
          </a:p>
          <a:p>
            <a:pPr marL="171450" indent="-171450">
              <a:buFont typeface="Arial" panose="020B0604020202020204" pitchFamily="34" charset="0"/>
              <a:buChar char="•"/>
            </a:pPr>
            <a:r>
              <a:rPr lang="en-US" sz="1100" dirty="0">
                <a:latin typeface="Century Gothic" panose="020B0502020202020204" pitchFamily="34" charset="0"/>
              </a:rPr>
              <a:t>To ensure parents/guardian/family to drop off students because ONLY participants are allowed into the swimming pool complex.</a:t>
            </a:r>
          </a:p>
          <a:p>
            <a:pPr marL="628650" lvl="1" indent="-171450">
              <a:buFont typeface="Arial" panose="020B0604020202020204" pitchFamily="34" charset="0"/>
              <a:buChar char="•"/>
            </a:pPr>
            <a:r>
              <a:rPr lang="en-US" sz="1100" dirty="0">
                <a:latin typeface="Century Gothic" panose="020B0502020202020204" pitchFamily="34" charset="0"/>
              </a:rPr>
              <a:t>NO parents/family or accompanying persons are allowed to enter and wait inside the swimming pool complex.</a:t>
            </a:r>
          </a:p>
          <a:p>
            <a:pPr marL="171450" indent="-171450">
              <a:buFont typeface="Arial" panose="020B0604020202020204" pitchFamily="34" charset="0"/>
              <a:buChar char="•"/>
            </a:pPr>
            <a:r>
              <a:rPr lang="en-US" sz="1100" dirty="0">
                <a:latin typeface="Century Gothic" panose="020B0502020202020204" pitchFamily="34" charset="0"/>
              </a:rPr>
              <a:t>To refrain from using and entering areas that have been cordoned off due to social distancing measures, including the baby pool.</a:t>
            </a:r>
          </a:p>
          <a:p>
            <a:pPr marL="171450" indent="-171450">
              <a:buFont typeface="Arial" panose="020B0604020202020204" pitchFamily="34" charset="0"/>
              <a:buChar char="•"/>
            </a:pPr>
            <a:r>
              <a:rPr lang="en-US" sz="1100" dirty="0">
                <a:latin typeface="Century Gothic" panose="020B0502020202020204" pitchFamily="34" charset="0"/>
              </a:rPr>
              <a:t>To ensure that no food and drinks are consumed/brought into the swimming pool complex.</a:t>
            </a:r>
          </a:p>
          <a:p>
            <a:pPr marL="171450" indent="-171450">
              <a:buFont typeface="Arial" panose="020B0604020202020204" pitchFamily="34" charset="0"/>
              <a:buChar char="•"/>
            </a:pPr>
            <a:r>
              <a:rPr lang="en-US" sz="1100" dirty="0">
                <a:latin typeface="Century Gothic" panose="020B0502020202020204" pitchFamily="34" charset="0"/>
              </a:rPr>
              <a:t>To monitor students and stop them from unhygienic practices such as spitting and peeing in the swimming pool. </a:t>
            </a:r>
          </a:p>
          <a:p>
            <a:pPr marL="171450" indent="-171450">
              <a:buFont typeface="Arial" panose="020B0604020202020204" pitchFamily="34" charset="0"/>
              <a:buChar char="•"/>
            </a:pPr>
            <a:r>
              <a:rPr lang="en-US" sz="1100" dirty="0">
                <a:latin typeface="Century Gothic" panose="020B0502020202020204" pitchFamily="34" charset="0"/>
              </a:rPr>
              <a:t>To refrain from smoking inside and outside the swimming pool complex. The university campus is a NO-Smoking Zone and non-compliance will result in a fined.</a:t>
            </a:r>
          </a:p>
          <a:p>
            <a:pPr marL="171450" indent="-171450">
              <a:buFont typeface="Arial" panose="020B0604020202020204" pitchFamily="34" charset="0"/>
              <a:buChar char="•"/>
            </a:pPr>
            <a:r>
              <a:rPr lang="en-US" sz="1100" dirty="0">
                <a:latin typeface="Century Gothic" panose="020B0502020202020204" pitchFamily="34" charset="0"/>
              </a:rPr>
              <a:t>To strictly adhere to instructions from the university-appointed lifeguard on-duty.</a:t>
            </a:r>
            <a:endParaRPr lang="en-MY" sz="1100" dirty="0">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ED998DC8-5227-4150-A4B6-D19D444A039E}"/>
              </a:ext>
            </a:extLst>
          </p:cNvPr>
          <p:cNvCxnSpPr>
            <a:cxnSpLocks/>
          </p:cNvCxnSpPr>
          <p:nvPr/>
        </p:nvCxnSpPr>
        <p:spPr>
          <a:xfrm>
            <a:off x="8968526" y="731224"/>
            <a:ext cx="0" cy="5939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2CF235B-B71D-4736-A36E-9E971313ADB3}"/>
              </a:ext>
            </a:extLst>
          </p:cNvPr>
          <p:cNvSpPr txBox="1"/>
          <p:nvPr/>
        </p:nvSpPr>
        <p:spPr>
          <a:xfrm>
            <a:off x="64579" y="2182361"/>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40" name="Picture 39">
            <a:extLst>
              <a:ext uri="{FF2B5EF4-FFF2-40B4-BE49-F238E27FC236}">
                <a16:creationId xmlns:a16="http://schemas.microsoft.com/office/drawing/2014/main" id="{1E06836A-4E5D-4D1A-8ED9-7653B4BC21F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41" name="Group 40">
            <a:extLst>
              <a:ext uri="{FF2B5EF4-FFF2-40B4-BE49-F238E27FC236}">
                <a16:creationId xmlns:a16="http://schemas.microsoft.com/office/drawing/2014/main" id="{50DFB6BC-3E1E-495F-BC29-DD2FA561821A}"/>
              </a:ext>
            </a:extLst>
          </p:cNvPr>
          <p:cNvGrpSpPr/>
          <p:nvPr/>
        </p:nvGrpSpPr>
        <p:grpSpPr>
          <a:xfrm>
            <a:off x="624213" y="3476234"/>
            <a:ext cx="539040" cy="156933"/>
            <a:chOff x="681298" y="2639485"/>
            <a:chExt cx="1494291" cy="435037"/>
          </a:xfrm>
        </p:grpSpPr>
        <p:sp>
          <p:nvSpPr>
            <p:cNvPr id="42" name="Rectangle 41">
              <a:extLst>
                <a:ext uri="{FF2B5EF4-FFF2-40B4-BE49-F238E27FC236}">
                  <a16:creationId xmlns:a16="http://schemas.microsoft.com/office/drawing/2014/main" id="{E57DFB67-E6AD-4838-B860-0C8A5AA4C4C0}"/>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3" name="Picture 42">
              <a:extLst>
                <a:ext uri="{FF2B5EF4-FFF2-40B4-BE49-F238E27FC236}">
                  <a16:creationId xmlns:a16="http://schemas.microsoft.com/office/drawing/2014/main" id="{E5B99CF6-CC5A-40CB-ABC3-F93A4CA4F7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sp>
        <p:nvSpPr>
          <p:cNvPr id="44" name="Rectangle 43">
            <a:extLst>
              <a:ext uri="{FF2B5EF4-FFF2-40B4-BE49-F238E27FC236}">
                <a16:creationId xmlns:a16="http://schemas.microsoft.com/office/drawing/2014/main" id="{FF3EF7E3-F56C-4290-A9B3-4B11B6C87EB1}"/>
              </a:ext>
            </a:extLst>
          </p:cNvPr>
          <p:cNvSpPr/>
          <p:nvPr/>
        </p:nvSpPr>
        <p:spPr>
          <a:xfrm>
            <a:off x="43328" y="6617175"/>
            <a:ext cx="6280758" cy="276999"/>
          </a:xfrm>
          <a:prstGeom prst="rect">
            <a:avLst/>
          </a:prstGeom>
        </p:spPr>
        <p:txBody>
          <a:bodyPr wrap="none">
            <a:spAutoFit/>
          </a:bodyPr>
          <a:lstStyle/>
          <a:p>
            <a:r>
              <a:rPr lang="en-MY" sz="1200" dirty="0"/>
              <a:t>*subject to latest guidelines provided by MKN/ KKM/ MOHE/ KBS and other government agencies</a:t>
            </a:r>
          </a:p>
        </p:txBody>
      </p:sp>
      <p:pic>
        <p:nvPicPr>
          <p:cNvPr id="45" name="Picture 44" descr="Graphical user interface, application&#10;&#10;Description automatically generated">
            <a:extLst>
              <a:ext uri="{FF2B5EF4-FFF2-40B4-BE49-F238E27FC236}">
                <a16:creationId xmlns:a16="http://schemas.microsoft.com/office/drawing/2014/main" id="{08115467-B67F-4A65-88B8-78790A29E6BF}"/>
              </a:ext>
            </a:extLst>
          </p:cNvPr>
          <p:cNvPicPr>
            <a:picLocks noChangeAspect="1"/>
          </p:cNvPicPr>
          <p:nvPr/>
        </p:nvPicPr>
        <p:blipFill>
          <a:blip r:embed="rId15"/>
          <a:stretch>
            <a:fillRect/>
          </a:stretch>
        </p:blipFill>
        <p:spPr>
          <a:xfrm>
            <a:off x="482162" y="3289789"/>
            <a:ext cx="778325" cy="1411169"/>
          </a:xfrm>
          <a:prstGeom prst="rect">
            <a:avLst/>
          </a:prstGeom>
        </p:spPr>
      </p:pic>
    </p:spTree>
    <p:extLst>
      <p:ext uri="{BB962C8B-B14F-4D97-AF65-F5344CB8AC3E}">
        <p14:creationId xmlns:p14="http://schemas.microsoft.com/office/powerpoint/2010/main" val="99276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359709" y="5259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General Guidelines</a:t>
            </a:r>
          </a:p>
        </p:txBody>
      </p:sp>
      <p:sp>
        <p:nvSpPr>
          <p:cNvPr id="8" name="object 8">
            <a:extLst>
              <a:ext uri="{FF2B5EF4-FFF2-40B4-BE49-F238E27FC236}">
                <a16:creationId xmlns:a16="http://schemas.microsoft.com/office/drawing/2014/main" id="{62A82BF3-ABA3-4EC8-9AEA-86FE27523F02}"/>
              </a:ext>
            </a:extLst>
          </p:cNvPr>
          <p:cNvSpPr txBox="1"/>
          <p:nvPr/>
        </p:nvSpPr>
        <p:spPr>
          <a:xfrm>
            <a:off x="1231759" y="870559"/>
            <a:ext cx="6361735" cy="4499950"/>
          </a:xfrm>
          <a:prstGeom prst="rect">
            <a:avLst/>
          </a:prstGeom>
        </p:spPr>
        <p:txBody>
          <a:bodyPr vert="horz" wrap="square" lIns="0" tIns="69850" rIns="0" bIns="0" rtlCol="0">
            <a:spAutoFit/>
          </a:bodyPr>
          <a:lstStyle/>
          <a:p>
            <a:pPr marL="12700" marR="5080">
              <a:spcBef>
                <a:spcPts val="550"/>
              </a:spcBef>
            </a:pPr>
            <a:r>
              <a:rPr lang="en-MY" sz="1600" b="1" spc="-5" dirty="0">
                <a:latin typeface="Century Gothic" panose="020B0502020202020204" pitchFamily="34" charset="0"/>
                <a:cs typeface="Segoe UI"/>
              </a:rPr>
              <a:t>In general</a:t>
            </a:r>
            <a:r>
              <a:rPr sz="1600" spc="-5" dirty="0">
                <a:latin typeface="Century Gothic" panose="020B0502020202020204" pitchFamily="34" charset="0"/>
                <a:cs typeface="Segoe UI"/>
              </a:rPr>
              <a:t>, the New Normal consists </a:t>
            </a:r>
            <a:r>
              <a:rPr sz="1600" spc="-30" dirty="0">
                <a:latin typeface="Century Gothic" panose="020B0502020202020204" pitchFamily="34" charset="0"/>
                <a:cs typeface="Segoe UI"/>
              </a:rPr>
              <a:t>of </a:t>
            </a:r>
            <a:r>
              <a:rPr sz="1600" spc="-5" dirty="0">
                <a:latin typeface="Century Gothic" panose="020B0502020202020204" pitchFamily="34" charset="0"/>
                <a:cs typeface="Segoe UI"/>
              </a:rPr>
              <a:t>the following </a:t>
            </a:r>
            <a:r>
              <a:rPr sz="1600" dirty="0">
                <a:latin typeface="Century Gothic" panose="020B0502020202020204" pitchFamily="34" charset="0"/>
                <a:cs typeface="Segoe UI"/>
              </a:rPr>
              <a:t>for </a:t>
            </a:r>
            <a:r>
              <a:rPr sz="1600" spc="-5" dirty="0">
                <a:latin typeface="Century Gothic" panose="020B0502020202020204" pitchFamily="34" charset="0"/>
                <a:cs typeface="Segoe UI"/>
              </a:rPr>
              <a:t>all activities  and all</a:t>
            </a:r>
            <a:r>
              <a:rPr sz="1600" spc="10" dirty="0">
                <a:latin typeface="Century Gothic" panose="020B0502020202020204" pitchFamily="34" charset="0"/>
                <a:cs typeface="Segoe UI"/>
              </a:rPr>
              <a:t> </a:t>
            </a:r>
            <a:r>
              <a:rPr sz="1600" spc="-5" dirty="0">
                <a:latin typeface="Century Gothic" panose="020B0502020202020204" pitchFamily="34" charset="0"/>
                <a:cs typeface="Segoe UI"/>
              </a:rPr>
              <a:t>venues:</a:t>
            </a:r>
            <a:endParaRPr sz="1600" dirty="0">
              <a:latin typeface="Century Gothic" panose="020B0502020202020204" pitchFamily="34" charset="0"/>
              <a:cs typeface="Segoe UI"/>
            </a:endParaRPr>
          </a:p>
          <a:p>
            <a:pPr marL="297815" indent="-285750">
              <a:spcBef>
                <a:spcPts val="1200"/>
              </a:spcBef>
              <a:buFont typeface="Wingdings" panose="05000000000000000000" pitchFamily="2" charset="2"/>
              <a:buChar char="q"/>
              <a:tabLst>
                <a:tab pos="483870" algn="l"/>
                <a:tab pos="484505" algn="l"/>
              </a:tabLst>
            </a:pPr>
            <a:r>
              <a:rPr lang="en-US" sz="1600" spc="-40" dirty="0">
                <a:latin typeface="Century Gothic" panose="020B0502020202020204" pitchFamily="34" charset="0"/>
                <a:cs typeface="Segoe UI"/>
              </a:rPr>
              <a:t>Need to complete 2 doses of vaccination</a:t>
            </a:r>
          </a:p>
          <a:p>
            <a:pPr marL="297815" indent="-285750">
              <a:spcBef>
                <a:spcPts val="1200"/>
              </a:spcBef>
              <a:buFont typeface="Wingdings" panose="05000000000000000000" pitchFamily="2" charset="2"/>
              <a:buChar char="q"/>
              <a:tabLst>
                <a:tab pos="483870" algn="l"/>
                <a:tab pos="484505" algn="l"/>
              </a:tabLst>
            </a:pPr>
            <a:r>
              <a:rPr lang="en-US" sz="1600" spc="-40" dirty="0">
                <a:latin typeface="Century Gothic" panose="020B0502020202020204" pitchFamily="34" charset="0"/>
                <a:cs typeface="Segoe UI"/>
              </a:rPr>
              <a:t>Required to do covid-19 self test upon arrival at the campus</a:t>
            </a:r>
            <a:endParaRPr lang="en-MY" sz="1600" spc="-40" dirty="0">
              <a:latin typeface="Century Gothic" panose="020B0502020202020204" pitchFamily="34" charset="0"/>
              <a:cs typeface="Segoe UI"/>
            </a:endParaRPr>
          </a:p>
          <a:p>
            <a:pPr marL="297815" indent="-285750">
              <a:spcBef>
                <a:spcPts val="1200"/>
              </a:spcBef>
              <a:buFont typeface="Wingdings" panose="05000000000000000000" pitchFamily="2" charset="2"/>
              <a:buChar char="q"/>
              <a:tabLst>
                <a:tab pos="483870" algn="l"/>
                <a:tab pos="484505" algn="l"/>
              </a:tabLst>
            </a:pPr>
            <a:r>
              <a:rPr lang="en-MY" sz="1600" spc="-40" dirty="0">
                <a:latin typeface="Century Gothic" panose="020B0502020202020204" pitchFamily="34" charset="0"/>
                <a:cs typeface="Segoe UI"/>
              </a:rPr>
              <a:t>Temperature</a:t>
            </a:r>
            <a:r>
              <a:rPr lang="en-MY" sz="1600" spc="-10" dirty="0">
                <a:latin typeface="Century Gothic" panose="020B0502020202020204" pitchFamily="34" charset="0"/>
                <a:cs typeface="Segoe UI"/>
              </a:rPr>
              <a:t> screening</a:t>
            </a:r>
            <a:endParaRPr lang="en-MY" sz="1600" dirty="0">
              <a:latin typeface="Century Gothic" panose="020B0502020202020204" pitchFamily="34" charset="0"/>
              <a:cs typeface="Segoe UI"/>
            </a:endParaRPr>
          </a:p>
          <a:p>
            <a:pPr marL="297815" indent="-285750">
              <a:spcBef>
                <a:spcPts val="1200"/>
              </a:spcBef>
              <a:buFont typeface="Wingdings" panose="05000000000000000000" pitchFamily="2" charset="2"/>
              <a:buChar char="q"/>
              <a:tabLst>
                <a:tab pos="483870" algn="l"/>
                <a:tab pos="484505" algn="l"/>
              </a:tabLst>
            </a:pPr>
            <a:r>
              <a:rPr lang="en-MY" sz="1600" spc="-40" dirty="0">
                <a:latin typeface="Century Gothic" panose="020B0502020202020204" pitchFamily="34" charset="0"/>
                <a:cs typeface="Segoe UI"/>
              </a:rPr>
              <a:t>Self Check-In using </a:t>
            </a:r>
            <a:r>
              <a:rPr lang="en-MY" sz="1600" b="1" spc="-40" dirty="0" err="1">
                <a:latin typeface="Century Gothic" panose="020B0502020202020204" pitchFamily="34" charset="0"/>
                <a:cs typeface="Segoe UI"/>
              </a:rPr>
              <a:t>MySejahtera</a:t>
            </a:r>
            <a:r>
              <a:rPr lang="en-MY" sz="1600" b="1" spc="-40" dirty="0">
                <a:latin typeface="Century Gothic" panose="020B0502020202020204" pitchFamily="34" charset="0"/>
                <a:cs typeface="Segoe UI"/>
              </a:rPr>
              <a:t> Apps</a:t>
            </a:r>
          </a:p>
          <a:p>
            <a:pPr marL="297815" indent="-285750">
              <a:spcBef>
                <a:spcPts val="1200"/>
              </a:spcBef>
              <a:buFont typeface="Wingdings" panose="05000000000000000000" pitchFamily="2" charset="2"/>
              <a:buChar char="q"/>
              <a:tabLst>
                <a:tab pos="483870" algn="l"/>
                <a:tab pos="484505" algn="l"/>
              </a:tabLst>
            </a:pPr>
            <a:r>
              <a:rPr lang="en-MY" sz="1600" dirty="0">
                <a:latin typeface="Century Gothic" panose="020B0502020202020204" pitchFamily="34" charset="0"/>
              </a:rPr>
              <a:t>Use </a:t>
            </a:r>
            <a:r>
              <a:rPr lang="en-MY" sz="1600" b="1" dirty="0">
                <a:latin typeface="Century Gothic" panose="020B0502020202020204" pitchFamily="34" charset="0"/>
              </a:rPr>
              <a:t>MMU Mobile Apps </a:t>
            </a:r>
            <a:r>
              <a:rPr lang="en-MY" sz="1600" dirty="0">
                <a:latin typeface="Century Gothic" panose="020B0502020202020204" pitchFamily="34" charset="0"/>
              </a:rPr>
              <a:t>to record entering different premises</a:t>
            </a:r>
            <a:endParaRPr lang="en-MY" sz="1600" spc="-40" dirty="0">
              <a:latin typeface="Century Gothic" panose="020B0502020202020204" pitchFamily="34" charset="0"/>
              <a:cs typeface="Segoe UI"/>
            </a:endParaRPr>
          </a:p>
          <a:p>
            <a:pPr marL="297815" indent="-285750">
              <a:spcBef>
                <a:spcPts val="1255"/>
              </a:spcBef>
              <a:buFont typeface="Wingdings" panose="05000000000000000000" pitchFamily="2" charset="2"/>
              <a:buChar char="q"/>
              <a:tabLst>
                <a:tab pos="483870" algn="l"/>
                <a:tab pos="484505" algn="l"/>
              </a:tabLst>
            </a:pPr>
            <a:r>
              <a:rPr sz="1600" spc="-5" dirty="0">
                <a:latin typeface="Century Gothic" panose="020B0502020202020204" pitchFamily="34" charset="0"/>
                <a:cs typeface="Segoe UI"/>
              </a:rPr>
              <a:t>Hygiene </a:t>
            </a:r>
            <a:r>
              <a:rPr sz="1600" spc="-10" dirty="0">
                <a:latin typeface="Century Gothic" panose="020B0502020202020204" pitchFamily="34" charset="0"/>
                <a:cs typeface="Segoe UI"/>
              </a:rPr>
              <a:t>measures </a:t>
            </a:r>
            <a:r>
              <a:rPr sz="1600" dirty="0">
                <a:latin typeface="Century Gothic" panose="020B0502020202020204" pitchFamily="34" charset="0"/>
                <a:cs typeface="Segoe UI"/>
              </a:rPr>
              <a:t>– </a:t>
            </a:r>
            <a:r>
              <a:rPr sz="1600" spc="-5" dirty="0">
                <a:latin typeface="Century Gothic" panose="020B0502020202020204" pitchFamily="34" charset="0"/>
                <a:cs typeface="Segoe UI"/>
              </a:rPr>
              <a:t>use </a:t>
            </a:r>
            <a:r>
              <a:rPr sz="1600" spc="-30" dirty="0">
                <a:latin typeface="Century Gothic" panose="020B0502020202020204" pitchFamily="34" charset="0"/>
                <a:cs typeface="Segoe UI"/>
              </a:rPr>
              <a:t>of </a:t>
            </a:r>
            <a:r>
              <a:rPr sz="1600" spc="-15" dirty="0">
                <a:latin typeface="Century Gothic" panose="020B0502020202020204" pitchFamily="34" charset="0"/>
                <a:cs typeface="Segoe UI"/>
              </a:rPr>
              <a:t>soap </a:t>
            </a:r>
            <a:r>
              <a:rPr sz="1600" spc="-5" dirty="0">
                <a:latin typeface="Century Gothic" panose="020B0502020202020204" pitchFamily="34" charset="0"/>
                <a:cs typeface="Segoe UI"/>
              </a:rPr>
              <a:t>and hand</a:t>
            </a:r>
            <a:r>
              <a:rPr sz="1600" spc="30" dirty="0">
                <a:latin typeface="Century Gothic" panose="020B0502020202020204" pitchFamily="34" charset="0"/>
                <a:cs typeface="Segoe UI"/>
              </a:rPr>
              <a:t> </a:t>
            </a:r>
            <a:r>
              <a:rPr sz="1600" dirty="0">
                <a:latin typeface="Century Gothic" panose="020B0502020202020204" pitchFamily="34" charset="0"/>
                <a:cs typeface="Segoe UI"/>
              </a:rPr>
              <a:t>sanitizers</a:t>
            </a:r>
          </a:p>
          <a:p>
            <a:pPr marL="297814" marR="1523365" indent="-285750">
              <a:spcBef>
                <a:spcPts val="1705"/>
              </a:spcBef>
              <a:buFont typeface="Wingdings" panose="05000000000000000000" pitchFamily="2" charset="2"/>
              <a:buChar char="q"/>
              <a:tabLst>
                <a:tab pos="483234" algn="l"/>
                <a:tab pos="483870" algn="l"/>
              </a:tabLst>
            </a:pPr>
            <a:r>
              <a:rPr sz="1600" spc="-5" dirty="0">
                <a:latin typeface="Century Gothic" panose="020B0502020202020204" pitchFamily="34" charset="0"/>
                <a:cs typeface="Segoe UI"/>
              </a:rPr>
              <a:t>Cleaning and disinfection at all </a:t>
            </a:r>
            <a:r>
              <a:rPr sz="1600" spc="-10" dirty="0">
                <a:latin typeface="Century Gothic" panose="020B0502020202020204" pitchFamily="34" charset="0"/>
                <a:cs typeface="Segoe UI"/>
              </a:rPr>
              <a:t>venues where </a:t>
            </a:r>
            <a:r>
              <a:rPr sz="1600" spc="-5" dirty="0">
                <a:latin typeface="Century Gothic" panose="020B0502020202020204" pitchFamily="34" charset="0"/>
                <a:cs typeface="Segoe UI"/>
              </a:rPr>
              <a:t>activities </a:t>
            </a:r>
            <a:r>
              <a:rPr sz="1600" spc="-20" dirty="0">
                <a:latin typeface="Century Gothic" panose="020B0502020202020204" pitchFamily="34" charset="0"/>
                <a:cs typeface="Segoe UI"/>
              </a:rPr>
              <a:t>are  </a:t>
            </a:r>
            <a:r>
              <a:rPr sz="1600" spc="-5" dirty="0">
                <a:latin typeface="Century Gothic" panose="020B0502020202020204" pitchFamily="34" charset="0"/>
                <a:cs typeface="Segoe UI"/>
              </a:rPr>
              <a:t>conducted</a:t>
            </a:r>
            <a:endParaRPr sz="1600" dirty="0">
              <a:latin typeface="Century Gothic" panose="020B0502020202020204" pitchFamily="34" charset="0"/>
              <a:cs typeface="Segoe UI"/>
            </a:endParaRPr>
          </a:p>
          <a:p>
            <a:pPr marL="297814" indent="-285750">
              <a:spcBef>
                <a:spcPts val="1200"/>
              </a:spcBef>
              <a:buFont typeface="Wingdings" panose="05000000000000000000" pitchFamily="2" charset="2"/>
              <a:buChar char="q"/>
              <a:tabLst>
                <a:tab pos="483234" algn="l"/>
                <a:tab pos="483870" algn="l"/>
              </a:tabLst>
            </a:pPr>
            <a:r>
              <a:rPr sz="1600" spc="-15" dirty="0">
                <a:latin typeface="Century Gothic" panose="020B0502020202020204" pitchFamily="34" charset="0"/>
                <a:cs typeface="Segoe UI"/>
              </a:rPr>
              <a:t>Wearing </a:t>
            </a:r>
            <a:r>
              <a:rPr sz="1600" spc="-30" dirty="0">
                <a:latin typeface="Century Gothic" panose="020B0502020202020204" pitchFamily="34" charset="0"/>
                <a:cs typeface="Segoe UI"/>
              </a:rPr>
              <a:t>of </a:t>
            </a:r>
            <a:r>
              <a:rPr sz="1600" spc="-5" dirty="0">
                <a:latin typeface="Century Gothic" panose="020B0502020202020204" pitchFamily="34" charset="0"/>
                <a:cs typeface="Segoe UI"/>
              </a:rPr>
              <a:t>face mask </a:t>
            </a:r>
            <a:r>
              <a:rPr sz="1600" dirty="0">
                <a:latin typeface="Century Gothic" panose="020B0502020202020204" pitchFamily="34" charset="0"/>
                <a:cs typeface="Segoe UI"/>
              </a:rPr>
              <a:t>is </a:t>
            </a:r>
            <a:r>
              <a:rPr sz="1600" spc="10" dirty="0">
                <a:latin typeface="Century Gothic" panose="020B0502020202020204" pitchFamily="34" charset="0"/>
                <a:cs typeface="Segoe UI"/>
              </a:rPr>
              <a:t>mandatory </a:t>
            </a:r>
            <a:r>
              <a:rPr sz="1600" dirty="0">
                <a:latin typeface="Century Gothic" panose="020B0502020202020204" pitchFamily="34" charset="0"/>
                <a:cs typeface="Segoe UI"/>
              </a:rPr>
              <a:t>on</a:t>
            </a:r>
            <a:r>
              <a:rPr sz="1600" spc="20" dirty="0">
                <a:latin typeface="Century Gothic" panose="020B0502020202020204" pitchFamily="34" charset="0"/>
                <a:cs typeface="Segoe UI"/>
              </a:rPr>
              <a:t> </a:t>
            </a:r>
            <a:r>
              <a:rPr sz="1600" spc="-5" dirty="0">
                <a:latin typeface="Century Gothic" panose="020B0502020202020204" pitchFamily="34" charset="0"/>
                <a:cs typeface="Segoe UI"/>
              </a:rPr>
              <a:t>campus</a:t>
            </a:r>
            <a:endParaRPr sz="1600" dirty="0">
              <a:latin typeface="Century Gothic" panose="020B0502020202020204" pitchFamily="34" charset="0"/>
              <a:cs typeface="Segoe UI"/>
            </a:endParaRPr>
          </a:p>
          <a:p>
            <a:pPr marL="297814" indent="-285750">
              <a:spcBef>
                <a:spcPts val="1255"/>
              </a:spcBef>
              <a:buFont typeface="Wingdings" panose="05000000000000000000" pitchFamily="2" charset="2"/>
              <a:buChar char="q"/>
              <a:tabLst>
                <a:tab pos="483234" algn="l"/>
                <a:tab pos="483870" algn="l"/>
              </a:tabLst>
            </a:pPr>
            <a:r>
              <a:rPr sz="1600" spc="-5" dirty="0">
                <a:latin typeface="Century Gothic" panose="020B0502020202020204" pitchFamily="34" charset="0"/>
                <a:cs typeface="Segoe UI"/>
              </a:rPr>
              <a:t>Physical distancing </a:t>
            </a:r>
            <a:r>
              <a:rPr sz="1600" spc="-30" dirty="0">
                <a:latin typeface="Century Gothic" panose="020B0502020202020204" pitchFamily="34" charset="0"/>
                <a:cs typeface="Segoe UI"/>
              </a:rPr>
              <a:t>of </a:t>
            </a:r>
            <a:r>
              <a:rPr sz="1600" spc="-5" dirty="0">
                <a:latin typeface="Century Gothic" panose="020B0502020202020204" pitchFamily="34" charset="0"/>
                <a:cs typeface="Segoe UI"/>
              </a:rPr>
              <a:t>at least </a:t>
            </a:r>
            <a:r>
              <a:rPr sz="1600" dirty="0">
                <a:latin typeface="Century Gothic" panose="020B0502020202020204" pitchFamily="34" charset="0"/>
                <a:cs typeface="Segoe UI"/>
              </a:rPr>
              <a:t>1m</a:t>
            </a:r>
            <a:r>
              <a:rPr sz="1600" spc="50" dirty="0">
                <a:latin typeface="Century Gothic" panose="020B0502020202020204" pitchFamily="34" charset="0"/>
                <a:cs typeface="Segoe UI"/>
              </a:rPr>
              <a:t> </a:t>
            </a:r>
            <a:r>
              <a:rPr sz="1600" spc="5" dirty="0">
                <a:latin typeface="Century Gothic" panose="020B0502020202020204" pitchFamily="34" charset="0"/>
                <a:cs typeface="Segoe UI"/>
              </a:rPr>
              <a:t>apart</a:t>
            </a:r>
            <a:endParaRPr sz="1600" dirty="0">
              <a:latin typeface="Century Gothic" panose="020B0502020202020204" pitchFamily="34" charset="0"/>
              <a:cs typeface="Segoe UI"/>
            </a:endParaRPr>
          </a:p>
        </p:txBody>
      </p:sp>
      <p:sp>
        <p:nvSpPr>
          <p:cNvPr id="9" name="object 12">
            <a:extLst>
              <a:ext uri="{FF2B5EF4-FFF2-40B4-BE49-F238E27FC236}">
                <a16:creationId xmlns:a16="http://schemas.microsoft.com/office/drawing/2014/main" id="{4B755E27-DD5E-4D52-8C74-97747228AD49}"/>
              </a:ext>
            </a:extLst>
          </p:cNvPr>
          <p:cNvSpPr txBox="1"/>
          <p:nvPr/>
        </p:nvSpPr>
        <p:spPr>
          <a:xfrm>
            <a:off x="823530" y="5519783"/>
            <a:ext cx="6857930" cy="743152"/>
          </a:xfrm>
          <a:prstGeom prst="rect">
            <a:avLst/>
          </a:prstGeom>
        </p:spPr>
        <p:txBody>
          <a:bodyPr vert="horz" wrap="square" lIns="0" tIns="12065" rIns="0" bIns="0" rtlCol="0">
            <a:spAutoFit/>
          </a:bodyPr>
          <a:lstStyle/>
          <a:p>
            <a:pPr marL="12700" marR="5080">
              <a:lnSpc>
                <a:spcPct val="100600"/>
              </a:lnSpc>
              <a:spcBef>
                <a:spcPts val="95"/>
              </a:spcBef>
            </a:pPr>
            <a:r>
              <a:rPr sz="1600" i="1" dirty="0">
                <a:latin typeface="Trebuchet MS" panose="020B0603020202020204" pitchFamily="34" charset="0"/>
                <a:cs typeface="Calibri"/>
              </a:rPr>
              <a:t>It </a:t>
            </a:r>
            <a:r>
              <a:rPr sz="1600" i="1" spc="5" dirty="0">
                <a:latin typeface="Trebuchet MS" panose="020B0603020202020204" pitchFamily="34" charset="0"/>
                <a:cs typeface="Calibri"/>
              </a:rPr>
              <a:t>is </a:t>
            </a:r>
            <a:r>
              <a:rPr sz="1600" i="1" dirty="0">
                <a:latin typeface="Trebuchet MS" panose="020B0603020202020204" pitchFamily="34" charset="0"/>
                <a:cs typeface="Calibri"/>
              </a:rPr>
              <a:t>important </a:t>
            </a:r>
            <a:r>
              <a:rPr sz="1600" i="1" spc="5" dirty="0">
                <a:latin typeface="Trebuchet MS" panose="020B0603020202020204" pitchFamily="34" charset="0"/>
                <a:cs typeface="Calibri"/>
              </a:rPr>
              <a:t>that all </a:t>
            </a:r>
            <a:r>
              <a:rPr sz="1600" i="1" spc="-5" dirty="0">
                <a:latin typeface="Trebuchet MS" panose="020B0603020202020204" pitchFamily="34" charset="0"/>
                <a:cs typeface="Calibri"/>
              </a:rPr>
              <a:t>students </a:t>
            </a:r>
            <a:r>
              <a:rPr sz="1600" i="1" spc="-30" dirty="0">
                <a:latin typeface="Trebuchet MS" panose="020B0603020202020204" pitchFamily="34" charset="0"/>
                <a:cs typeface="Calibri"/>
              </a:rPr>
              <a:t>take </a:t>
            </a:r>
            <a:r>
              <a:rPr sz="1600" i="1" spc="5" dirty="0">
                <a:latin typeface="Trebuchet MS" panose="020B0603020202020204" pitchFamily="34" charset="0"/>
                <a:cs typeface="Calibri"/>
              </a:rPr>
              <a:t>responsibility </a:t>
            </a:r>
            <a:r>
              <a:rPr sz="1600" i="1" spc="-5" dirty="0">
                <a:latin typeface="Trebuchet MS" panose="020B0603020202020204" pitchFamily="34" charset="0"/>
                <a:cs typeface="Calibri"/>
              </a:rPr>
              <a:t>for </a:t>
            </a:r>
            <a:r>
              <a:rPr sz="1600" i="1" spc="5" dirty="0">
                <a:latin typeface="Trebuchet MS" panose="020B0603020202020204" pitchFamily="34" charset="0"/>
                <a:cs typeface="Calibri"/>
              </a:rPr>
              <a:t>their own health </a:t>
            </a:r>
            <a:r>
              <a:rPr sz="1600" i="1" spc="10" dirty="0">
                <a:latin typeface="Trebuchet MS" panose="020B0603020202020204" pitchFamily="34" charset="0"/>
                <a:cs typeface="Calibri"/>
              </a:rPr>
              <a:t>&amp; </a:t>
            </a:r>
            <a:r>
              <a:rPr sz="1600" i="1" spc="-5" dirty="0">
                <a:latin typeface="Trebuchet MS" panose="020B0603020202020204" pitchFamily="34" charset="0"/>
                <a:cs typeface="Calibri"/>
              </a:rPr>
              <a:t>safety </a:t>
            </a:r>
            <a:r>
              <a:rPr sz="1600" i="1" dirty="0">
                <a:latin typeface="Trebuchet MS" panose="020B0603020202020204" pitchFamily="34" charset="0"/>
                <a:cs typeface="Calibri"/>
              </a:rPr>
              <a:t>by  </a:t>
            </a:r>
            <a:r>
              <a:rPr sz="1600" i="1" spc="5" dirty="0">
                <a:latin typeface="Trebuchet MS" panose="020B0603020202020204" pitchFamily="34" charset="0"/>
                <a:cs typeface="Calibri"/>
              </a:rPr>
              <a:t>practicing good </a:t>
            </a:r>
            <a:r>
              <a:rPr sz="1600" i="1" dirty="0">
                <a:latin typeface="Trebuchet MS" panose="020B0603020202020204" pitchFamily="34" charset="0"/>
                <a:cs typeface="Calibri"/>
              </a:rPr>
              <a:t>hygiene, </a:t>
            </a:r>
            <a:r>
              <a:rPr sz="1600" i="1" spc="5" dirty="0">
                <a:latin typeface="Trebuchet MS" panose="020B0603020202020204" pitchFamily="34" charset="0"/>
                <a:cs typeface="Calibri"/>
              </a:rPr>
              <a:t>put on </a:t>
            </a:r>
            <a:r>
              <a:rPr sz="1600" i="1" spc="-10" dirty="0">
                <a:latin typeface="Trebuchet MS" panose="020B0603020202020204" pitchFamily="34" charset="0"/>
                <a:cs typeface="Calibri"/>
              </a:rPr>
              <a:t>face </a:t>
            </a:r>
            <a:r>
              <a:rPr sz="1600" i="1" spc="10" dirty="0">
                <a:latin typeface="Trebuchet MS" panose="020B0603020202020204" pitchFamily="34" charset="0"/>
                <a:cs typeface="Calibri"/>
              </a:rPr>
              <a:t>mask </a:t>
            </a:r>
            <a:r>
              <a:rPr sz="1600" i="1" spc="5" dirty="0">
                <a:latin typeface="Trebuchet MS" panose="020B0603020202020204" pitchFamily="34" charset="0"/>
                <a:cs typeface="Calibri"/>
              </a:rPr>
              <a:t>and </a:t>
            </a:r>
            <a:r>
              <a:rPr sz="1600" i="1" dirty="0">
                <a:latin typeface="Trebuchet MS" panose="020B0603020202020204" pitchFamily="34" charset="0"/>
                <a:cs typeface="Calibri"/>
              </a:rPr>
              <a:t>frequently </a:t>
            </a:r>
            <a:r>
              <a:rPr sz="1600" i="1" spc="10" dirty="0">
                <a:latin typeface="Trebuchet MS" panose="020B0603020202020204" pitchFamily="34" charset="0"/>
                <a:cs typeface="Calibri"/>
              </a:rPr>
              <a:t>wash </a:t>
            </a:r>
            <a:r>
              <a:rPr sz="1600" i="1" spc="5" dirty="0">
                <a:latin typeface="Trebuchet MS" panose="020B0603020202020204" pitchFamily="34" charset="0"/>
                <a:cs typeface="Calibri"/>
              </a:rPr>
              <a:t>or </a:t>
            </a:r>
            <a:r>
              <a:rPr sz="1600" i="1" spc="-5" dirty="0">
                <a:latin typeface="Trebuchet MS" panose="020B0603020202020204" pitchFamily="34" charset="0"/>
                <a:cs typeface="Calibri"/>
              </a:rPr>
              <a:t>sanitize </a:t>
            </a:r>
            <a:r>
              <a:rPr sz="1600" i="1" spc="5" dirty="0">
                <a:latin typeface="Trebuchet MS" panose="020B0603020202020204" pitchFamily="34" charset="0"/>
                <a:cs typeface="Calibri"/>
              </a:rPr>
              <a:t>their hands.</a:t>
            </a:r>
            <a:endParaRPr sz="1600" dirty="0">
              <a:latin typeface="Trebuchet MS" panose="020B0603020202020204" pitchFamily="34" charset="0"/>
              <a:cs typeface="Calibri"/>
            </a:endParaRPr>
          </a:p>
        </p:txBody>
      </p:sp>
      <p:pic>
        <p:nvPicPr>
          <p:cNvPr id="10" name="Picture 9">
            <a:extLst>
              <a:ext uri="{FF2B5EF4-FFF2-40B4-BE49-F238E27FC236}">
                <a16:creationId xmlns:a16="http://schemas.microsoft.com/office/drawing/2014/main" id="{6BFD7D75-321A-444B-B3C0-0E03C1766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415" y="950891"/>
            <a:ext cx="3828771" cy="5392739"/>
          </a:xfrm>
          <a:prstGeom prst="rect">
            <a:avLst/>
          </a:prstGeom>
          <a:effectLst>
            <a:outerShdw blurRad="50800" dist="2159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627CC6AE-2A21-4B33-A5AA-BE1D711B2BE6}"/>
              </a:ext>
            </a:extLst>
          </p:cNvPr>
          <p:cNvSpPr/>
          <p:nvPr/>
        </p:nvSpPr>
        <p:spPr>
          <a:xfrm>
            <a:off x="548681" y="5383303"/>
            <a:ext cx="7173723" cy="979788"/>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9" name="Picture 18">
            <a:extLst>
              <a:ext uri="{FF2B5EF4-FFF2-40B4-BE49-F238E27FC236}">
                <a16:creationId xmlns:a16="http://schemas.microsoft.com/office/drawing/2014/main" id="{5D12DEB9-909E-47D3-9CA5-4A0C93A8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408507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11</a:t>
            </a:r>
          </a:p>
        </p:txBody>
      </p:sp>
      <p:sp>
        <p:nvSpPr>
          <p:cNvPr id="8" name="Google Shape;365;p26">
            <a:extLst>
              <a:ext uri="{FF2B5EF4-FFF2-40B4-BE49-F238E27FC236}">
                <a16:creationId xmlns:a16="http://schemas.microsoft.com/office/drawing/2014/main" id="{45FAE410-B15B-4519-BDA4-631AF0E8962A}"/>
              </a:ext>
            </a:extLst>
          </p:cNvPr>
          <p:cNvSpPr txBox="1">
            <a:spLocks/>
          </p:cNvSpPr>
          <p:nvPr/>
        </p:nvSpPr>
        <p:spPr>
          <a:xfrm>
            <a:off x="864679" y="88886"/>
            <a:ext cx="1068132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The Gym/Sports Facilities</a:t>
            </a:r>
          </a:p>
        </p:txBody>
      </p:sp>
      <p:pic>
        <p:nvPicPr>
          <p:cNvPr id="16" name="Picture 15">
            <a:extLst>
              <a:ext uri="{FF2B5EF4-FFF2-40B4-BE49-F238E27FC236}">
                <a16:creationId xmlns:a16="http://schemas.microsoft.com/office/drawing/2014/main" id="{B3E75624-ADD0-4041-BC65-068BBAFCB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394" y="3570696"/>
            <a:ext cx="514749" cy="513033"/>
          </a:xfrm>
          <a:prstGeom prst="rect">
            <a:avLst/>
          </a:prstGeom>
        </p:spPr>
      </p:pic>
      <p:sp>
        <p:nvSpPr>
          <p:cNvPr id="19" name="Oval 18">
            <a:extLst>
              <a:ext uri="{FF2B5EF4-FFF2-40B4-BE49-F238E27FC236}">
                <a16:creationId xmlns:a16="http://schemas.microsoft.com/office/drawing/2014/main" id="{5F944CF0-45CC-4CE8-97AC-1B03DBF02A5F}"/>
              </a:ext>
            </a:extLst>
          </p:cNvPr>
          <p:cNvSpPr/>
          <p:nvPr/>
        </p:nvSpPr>
        <p:spPr>
          <a:xfrm>
            <a:off x="2130979" y="4909324"/>
            <a:ext cx="1215272" cy="120032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0" name="Picture 19">
            <a:extLst>
              <a:ext uri="{FF2B5EF4-FFF2-40B4-BE49-F238E27FC236}">
                <a16:creationId xmlns:a16="http://schemas.microsoft.com/office/drawing/2014/main" id="{170A169C-61D3-4AB2-8292-1ADDD7D38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043" y="5632393"/>
            <a:ext cx="782934" cy="522075"/>
          </a:xfrm>
          <a:prstGeom prst="rect">
            <a:avLst/>
          </a:prstGeom>
        </p:spPr>
      </p:pic>
      <p:sp>
        <p:nvSpPr>
          <p:cNvPr id="21" name="Rectangle 20">
            <a:extLst>
              <a:ext uri="{FF2B5EF4-FFF2-40B4-BE49-F238E27FC236}">
                <a16:creationId xmlns:a16="http://schemas.microsoft.com/office/drawing/2014/main" id="{19DF605A-FB21-4E92-9DC1-6F53C8F95224}"/>
              </a:ext>
            </a:extLst>
          </p:cNvPr>
          <p:cNvSpPr/>
          <p:nvPr/>
        </p:nvSpPr>
        <p:spPr>
          <a:xfrm>
            <a:off x="1673577" y="3917815"/>
            <a:ext cx="2051073" cy="1015663"/>
          </a:xfrm>
          <a:prstGeom prst="rect">
            <a:avLst/>
          </a:prstGeom>
        </p:spPr>
        <p:txBody>
          <a:bodyPr wrap="square">
            <a:spAutoFit/>
          </a:bodyPr>
          <a:lstStyle/>
          <a:p>
            <a:pPr algn="ctr"/>
            <a:r>
              <a:rPr lang="en-US" sz="1200" dirty="0">
                <a:latin typeface="Century Gothic" panose="020B0502020202020204" pitchFamily="34" charset="0"/>
              </a:rPr>
              <a:t>All users will have to undergo temperature check before using or conducting their activities</a:t>
            </a:r>
          </a:p>
        </p:txBody>
      </p:sp>
      <p:cxnSp>
        <p:nvCxnSpPr>
          <p:cNvPr id="22" name="Straight Connector 21">
            <a:extLst>
              <a:ext uri="{FF2B5EF4-FFF2-40B4-BE49-F238E27FC236}">
                <a16:creationId xmlns:a16="http://schemas.microsoft.com/office/drawing/2014/main" id="{95364D76-15A7-4BF9-A427-DC7D51A9AF32}"/>
              </a:ext>
            </a:extLst>
          </p:cNvPr>
          <p:cNvCxnSpPr>
            <a:cxnSpLocks/>
          </p:cNvCxnSpPr>
          <p:nvPr/>
        </p:nvCxnSpPr>
        <p:spPr>
          <a:xfrm>
            <a:off x="3672084" y="742533"/>
            <a:ext cx="0" cy="5939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9F3DF18-2289-42E1-A351-E2833CCBA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8510" y="2672447"/>
            <a:ext cx="1015663" cy="1015663"/>
          </a:xfrm>
          <a:prstGeom prst="rect">
            <a:avLst/>
          </a:prstGeom>
        </p:spPr>
      </p:pic>
      <p:sp>
        <p:nvSpPr>
          <p:cNvPr id="23" name="Rectangle 22">
            <a:extLst>
              <a:ext uri="{FF2B5EF4-FFF2-40B4-BE49-F238E27FC236}">
                <a16:creationId xmlns:a16="http://schemas.microsoft.com/office/drawing/2014/main" id="{67F89DBB-5450-4241-91A3-9830840DEC9F}"/>
              </a:ext>
            </a:extLst>
          </p:cNvPr>
          <p:cNvSpPr/>
          <p:nvPr/>
        </p:nvSpPr>
        <p:spPr>
          <a:xfrm>
            <a:off x="1821036" y="1325043"/>
            <a:ext cx="1650609" cy="1200329"/>
          </a:xfrm>
          <a:prstGeom prst="rect">
            <a:avLst/>
          </a:prstGeom>
        </p:spPr>
        <p:txBody>
          <a:bodyPr wrap="square">
            <a:spAutoFit/>
          </a:bodyPr>
          <a:lstStyle/>
          <a:p>
            <a:pPr algn="ctr"/>
            <a:r>
              <a:rPr lang="en-US" sz="1200" dirty="0">
                <a:latin typeface="Century Gothic" panose="020B0502020202020204" pitchFamily="34" charset="0"/>
              </a:rPr>
              <a:t>Kindly show proof of your booking to the officer in charge before using the sport facilities.</a:t>
            </a:r>
          </a:p>
        </p:txBody>
      </p:sp>
      <p:sp>
        <p:nvSpPr>
          <p:cNvPr id="24" name="Rectangle 23">
            <a:extLst>
              <a:ext uri="{FF2B5EF4-FFF2-40B4-BE49-F238E27FC236}">
                <a16:creationId xmlns:a16="http://schemas.microsoft.com/office/drawing/2014/main" id="{198C8C21-1400-449E-9A5C-E866160B761F}"/>
              </a:ext>
            </a:extLst>
          </p:cNvPr>
          <p:cNvSpPr/>
          <p:nvPr/>
        </p:nvSpPr>
        <p:spPr>
          <a:xfrm>
            <a:off x="3755748" y="718276"/>
            <a:ext cx="2397908" cy="5570756"/>
          </a:xfrm>
          <a:prstGeom prst="rect">
            <a:avLst/>
          </a:prstGeom>
        </p:spPr>
        <p:txBody>
          <a:bodyPr wrap="square">
            <a:spAutoFit/>
          </a:bodyPr>
          <a:lstStyle/>
          <a:p>
            <a:pPr algn="ctr"/>
            <a:r>
              <a:rPr lang="en-US" sz="2000" b="1" dirty="0">
                <a:solidFill>
                  <a:srgbClr val="0070C0"/>
                </a:solidFill>
                <a:latin typeface="Century Gothic" panose="020B0502020202020204" pitchFamily="34" charset="0"/>
              </a:rPr>
              <a:t>GENERAL PROCEDURES</a:t>
            </a:r>
          </a:p>
          <a:p>
            <a:endParaRPr lang="en-US" sz="800" b="1" dirty="0">
              <a:latin typeface="Century Gothic" panose="020B0502020202020204" pitchFamily="34" charset="0"/>
            </a:endParaRPr>
          </a:p>
          <a:p>
            <a:pPr marL="171450" indent="-171450">
              <a:buFont typeface="Arial" panose="020B0604020202020204" pitchFamily="34" charset="0"/>
              <a:buChar char="•"/>
            </a:pPr>
            <a:r>
              <a:rPr lang="en-US" sz="1100" dirty="0">
                <a:latin typeface="Century Gothic" panose="020B0502020202020204" pitchFamily="34" charset="0"/>
              </a:rPr>
              <a:t>Please ensure your workout/ game attire is already on (to minimize spending time to change your attire)</a:t>
            </a:r>
          </a:p>
          <a:p>
            <a:pPr marL="171450" indent="-171450">
              <a:buFont typeface="Arial" panose="020B0604020202020204" pitchFamily="34" charset="0"/>
              <a:buChar char="•"/>
            </a:pPr>
            <a:r>
              <a:rPr lang="en-US" sz="1100" dirty="0">
                <a:latin typeface="Century Gothic" panose="020B0502020202020204" pitchFamily="34" charset="0"/>
              </a:rPr>
              <a:t>Please wear face mask before and after the activities.</a:t>
            </a:r>
          </a:p>
          <a:p>
            <a:pPr marL="171450" indent="-171450">
              <a:buFont typeface="Arial" panose="020B0604020202020204" pitchFamily="34" charset="0"/>
              <a:buChar char="•"/>
            </a:pPr>
            <a:r>
              <a:rPr lang="en-US" sz="1100" dirty="0">
                <a:latin typeface="Century Gothic" panose="020B0502020202020204" pitchFamily="34" charset="0"/>
              </a:rPr>
              <a:t>Minimize long conversation while conducting the activities/tournaments.</a:t>
            </a:r>
          </a:p>
          <a:p>
            <a:pPr marL="171450" indent="-171450">
              <a:buFont typeface="Arial" panose="020B0604020202020204" pitchFamily="34" charset="0"/>
              <a:buChar char="•"/>
            </a:pPr>
            <a:r>
              <a:rPr lang="en-US" sz="1100" dirty="0">
                <a:latin typeface="Century Gothic" panose="020B0502020202020204" pitchFamily="34" charset="0"/>
              </a:rPr>
              <a:t>No sharing of personal equipment e.g. drinking bottle, face towel &amp; etc.</a:t>
            </a:r>
          </a:p>
          <a:p>
            <a:pPr marL="171450" indent="-171450">
              <a:buFont typeface="Arial" panose="020B0604020202020204" pitchFamily="34" charset="0"/>
              <a:buChar char="•"/>
            </a:pPr>
            <a:r>
              <a:rPr lang="en-US" sz="1100" b="1" dirty="0">
                <a:solidFill>
                  <a:srgbClr val="0070C0"/>
                </a:solidFill>
                <a:latin typeface="Century Gothic" panose="020B0502020202020204" pitchFamily="34" charset="0"/>
              </a:rPr>
              <a:t>Unhygienic practices such as spitting and peeing are strictly PROHIBITED.</a:t>
            </a:r>
          </a:p>
          <a:p>
            <a:pPr marL="171450" indent="-171450">
              <a:buFont typeface="Arial" panose="020B0604020202020204" pitchFamily="34" charset="0"/>
              <a:buChar char="•"/>
            </a:pPr>
            <a:r>
              <a:rPr lang="en-US" sz="1100" b="1" dirty="0">
                <a:solidFill>
                  <a:srgbClr val="0070C0"/>
                </a:solidFill>
                <a:latin typeface="Century Gothic" panose="020B0502020202020204" pitchFamily="34" charset="0"/>
              </a:rPr>
              <a:t>Disposed used face mask in the bins provided</a:t>
            </a:r>
          </a:p>
          <a:p>
            <a:pPr marL="171450" indent="-171450">
              <a:buFont typeface="Arial" panose="020B0604020202020204" pitchFamily="34" charset="0"/>
              <a:buChar char="•"/>
            </a:pPr>
            <a:r>
              <a:rPr lang="en-US" sz="1100" dirty="0">
                <a:latin typeface="Century Gothic" panose="020B0502020202020204" pitchFamily="34" charset="0"/>
              </a:rPr>
              <a:t>Make sure to leave the premises as soon as possible after the activity/ tournaments is finished.</a:t>
            </a:r>
          </a:p>
          <a:p>
            <a:pPr marL="171450" indent="-171450">
              <a:buFont typeface="Arial" panose="020B0604020202020204" pitchFamily="34" charset="0"/>
              <a:buChar char="•"/>
            </a:pPr>
            <a:r>
              <a:rPr lang="en-US" sz="1100" dirty="0">
                <a:latin typeface="Century Gothic" panose="020B0502020202020204" pitchFamily="34" charset="0"/>
              </a:rPr>
              <a:t>Please report to staff on duty before or after finish the session.</a:t>
            </a:r>
          </a:p>
          <a:p>
            <a:pPr marL="171450" indent="-171450">
              <a:buFont typeface="Arial" panose="020B0604020202020204" pitchFamily="34" charset="0"/>
              <a:buChar char="•"/>
            </a:pPr>
            <a:r>
              <a:rPr lang="en-US" sz="1100" dirty="0">
                <a:latin typeface="Century Gothic" panose="020B0502020202020204" pitchFamily="34" charset="0"/>
              </a:rPr>
              <a:t>General SOPs by National Security Council and Ministry of Health are applicable.</a:t>
            </a:r>
            <a:endParaRPr lang="en-US" sz="1100" b="1" dirty="0">
              <a:latin typeface="Century Gothic" panose="020B0502020202020204" pitchFamily="34" charset="0"/>
            </a:endParaRPr>
          </a:p>
        </p:txBody>
      </p:sp>
      <p:cxnSp>
        <p:nvCxnSpPr>
          <p:cNvPr id="25" name="Straight Connector 24">
            <a:extLst>
              <a:ext uri="{FF2B5EF4-FFF2-40B4-BE49-F238E27FC236}">
                <a16:creationId xmlns:a16="http://schemas.microsoft.com/office/drawing/2014/main" id="{6CF6390C-96EE-47F9-990E-ABD04BC74B90}"/>
              </a:ext>
            </a:extLst>
          </p:cNvPr>
          <p:cNvCxnSpPr>
            <a:cxnSpLocks/>
          </p:cNvCxnSpPr>
          <p:nvPr/>
        </p:nvCxnSpPr>
        <p:spPr>
          <a:xfrm>
            <a:off x="6342601" y="742533"/>
            <a:ext cx="0" cy="5939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21E6F8C-0A2C-4D44-88A0-80FF9739FF1D}"/>
              </a:ext>
            </a:extLst>
          </p:cNvPr>
          <p:cNvSpPr txBox="1">
            <a:spLocks/>
          </p:cNvSpPr>
          <p:nvPr/>
        </p:nvSpPr>
        <p:spPr>
          <a:xfrm>
            <a:off x="6423302" y="718481"/>
            <a:ext cx="2653899" cy="55705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70C0"/>
                </a:solidFill>
                <a:latin typeface="Century Gothic" panose="020B0502020202020204" pitchFamily="34" charset="0"/>
              </a:rPr>
              <a:t>PERMITTED ACTIVITIES</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All contact and non-contact sports/recreation are </a:t>
            </a:r>
            <a:r>
              <a:rPr lang="en-US" sz="1100" b="1" dirty="0">
                <a:latin typeface="Century Gothic" panose="020B0502020202020204" pitchFamily="34" charset="0"/>
              </a:rPr>
              <a:t>ALLOWED.</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For tournaments, only local tournaments are </a:t>
            </a:r>
            <a:r>
              <a:rPr lang="en-US" sz="1100" b="1" dirty="0">
                <a:latin typeface="Century Gothic" panose="020B0502020202020204" pitchFamily="34" charset="0"/>
              </a:rPr>
              <a:t>ALLOWED</a:t>
            </a:r>
            <a:r>
              <a:rPr lang="en-US" sz="1100" dirty="0">
                <a:latin typeface="Century Gothic" panose="020B0502020202020204" pitchFamily="34" charset="0"/>
              </a:rPr>
              <a:t>. International level tournaments are </a:t>
            </a:r>
            <a:r>
              <a:rPr lang="en-US" sz="1100" b="1" dirty="0">
                <a:latin typeface="Century Gothic" panose="020B0502020202020204" pitchFamily="34" charset="0"/>
              </a:rPr>
              <a:t>NOT ALLOWED.</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Tournaments with spectators are </a:t>
            </a:r>
            <a:r>
              <a:rPr lang="en-US" sz="1100" b="1" dirty="0">
                <a:latin typeface="Century Gothic" panose="020B0502020202020204" pitchFamily="34" charset="0"/>
              </a:rPr>
              <a:t>NOT ALLOWED</a:t>
            </a:r>
            <a:r>
              <a:rPr lang="en-US" sz="1100" dirty="0">
                <a:latin typeface="Century Gothic" panose="020B0502020202020204" pitchFamily="34" charset="0"/>
              </a:rPr>
              <a:t>.</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Tournaments and competitions must be conducted in a controlled environment by owner of premises which is by MMU as well as      the organizer.</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Kindly refer to SOP by Ministry of Youth and Sport for further details.</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General SOPs by National Security Council and Ministry of Health are applicable.</a:t>
            </a:r>
          </a:p>
          <a:p>
            <a:endParaRPr lang="en-US" sz="1100" b="1" dirty="0">
              <a:latin typeface="Century Gothic" panose="020B0502020202020204" pitchFamily="34" charset="0"/>
            </a:endParaRPr>
          </a:p>
          <a:p>
            <a:pPr algn="l"/>
            <a:r>
              <a:rPr lang="en-US" sz="1600" b="1" dirty="0">
                <a:solidFill>
                  <a:srgbClr val="0070C0"/>
                </a:solidFill>
                <a:latin typeface="Century Gothic" panose="020B0502020202020204" pitchFamily="34" charset="0"/>
              </a:rPr>
              <a:t>Students are advised to bring along their own…</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Own Equipment's (Preferable)</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Own Towel</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Own Hand Sanitizer</a:t>
            </a:r>
          </a:p>
          <a:p>
            <a:pPr marL="171450" indent="-171450" algn="l">
              <a:lnSpc>
                <a:spcPct val="100000"/>
              </a:lnSpc>
              <a:spcBef>
                <a:spcPts val="0"/>
              </a:spcBef>
              <a:buFont typeface="Arial" panose="020B0604020202020204" pitchFamily="34" charset="0"/>
              <a:buChar char="•"/>
            </a:pPr>
            <a:r>
              <a:rPr lang="en-US" sz="1100" dirty="0">
                <a:latin typeface="Century Gothic" panose="020B0502020202020204" pitchFamily="34" charset="0"/>
              </a:rPr>
              <a:t>A Bottle of Water</a:t>
            </a:r>
          </a:p>
          <a:p>
            <a:pPr marL="171450" indent="-171450" algn="l">
              <a:spcBef>
                <a:spcPts val="0"/>
              </a:spcBef>
              <a:buFont typeface="Arial" panose="020B0604020202020204" pitchFamily="34" charset="0"/>
              <a:buChar char="•"/>
            </a:pPr>
            <a:r>
              <a:rPr lang="en-US" sz="1100" dirty="0">
                <a:latin typeface="Century Gothic" panose="020B0502020202020204" pitchFamily="34" charset="0"/>
              </a:rPr>
              <a:t>Own mat (if necessary for your workout)</a:t>
            </a:r>
            <a:endParaRPr lang="en-MY" sz="1100" dirty="0">
              <a:latin typeface="Century Gothic" panose="020B0502020202020204" pitchFamily="34" charset="0"/>
            </a:endParaRPr>
          </a:p>
        </p:txBody>
      </p:sp>
      <p:cxnSp>
        <p:nvCxnSpPr>
          <p:cNvPr id="28" name="Straight Connector 27">
            <a:extLst>
              <a:ext uri="{FF2B5EF4-FFF2-40B4-BE49-F238E27FC236}">
                <a16:creationId xmlns:a16="http://schemas.microsoft.com/office/drawing/2014/main" id="{BC1F9EB5-06A0-41BF-8955-8FBAB4CF201C}"/>
              </a:ext>
            </a:extLst>
          </p:cNvPr>
          <p:cNvCxnSpPr>
            <a:cxnSpLocks/>
          </p:cNvCxnSpPr>
          <p:nvPr/>
        </p:nvCxnSpPr>
        <p:spPr>
          <a:xfrm>
            <a:off x="9133473" y="742533"/>
            <a:ext cx="0" cy="5939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98C0BFA5-6D6A-470E-B9F3-4234C1D3160C}"/>
              </a:ext>
            </a:extLst>
          </p:cNvPr>
          <p:cNvSpPr txBox="1">
            <a:spLocks/>
          </p:cNvSpPr>
          <p:nvPr/>
        </p:nvSpPr>
        <p:spPr>
          <a:xfrm>
            <a:off x="9188395" y="1297893"/>
            <a:ext cx="2809865" cy="4880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MY" sz="2000" b="1" dirty="0">
                <a:solidFill>
                  <a:srgbClr val="0070C0"/>
                </a:solidFill>
                <a:latin typeface="Century Gothic" panose="020B0502020202020204" pitchFamily="34" charset="0"/>
              </a:rPr>
              <a:t>MMU GYM OPERATION HOURS </a:t>
            </a:r>
          </a:p>
          <a:p>
            <a:r>
              <a:rPr lang="en-MY" sz="2000" b="1" dirty="0">
                <a:solidFill>
                  <a:srgbClr val="0070C0"/>
                </a:solidFill>
                <a:latin typeface="Century Gothic" panose="020B0502020202020204" pitchFamily="34" charset="0"/>
              </a:rPr>
              <a:t>(</a:t>
            </a:r>
            <a:r>
              <a:rPr lang="en-US" sz="2000" b="1" dirty="0">
                <a:solidFill>
                  <a:srgbClr val="0070C0"/>
                </a:solidFill>
                <a:latin typeface="Century Gothic" panose="020B0502020202020204" pitchFamily="34" charset="0"/>
              </a:rPr>
              <a:t>Monday to Friday)</a:t>
            </a:r>
          </a:p>
          <a:p>
            <a:r>
              <a:rPr lang="en-US" sz="1100" b="1" dirty="0">
                <a:latin typeface="Century Gothic" panose="020B0502020202020204" pitchFamily="34" charset="0"/>
              </a:rPr>
              <a:t>MALE </a:t>
            </a:r>
          </a:p>
          <a:p>
            <a:r>
              <a:rPr lang="en-US" sz="1100" dirty="0">
                <a:latin typeface="Century Gothic" panose="020B0502020202020204" pitchFamily="34" charset="0"/>
              </a:rPr>
              <a:t>Monday 2.00 pm – 5.00 pm</a:t>
            </a:r>
          </a:p>
          <a:p>
            <a:r>
              <a:rPr lang="en-US" sz="1100" dirty="0">
                <a:latin typeface="Century Gothic" panose="020B0502020202020204" pitchFamily="34" charset="0"/>
              </a:rPr>
              <a:t>Friday 2.30 pm – 5.30 pm</a:t>
            </a:r>
          </a:p>
          <a:p>
            <a:r>
              <a:rPr lang="en-US" sz="1100" dirty="0">
                <a:latin typeface="Century Gothic" panose="020B0502020202020204" pitchFamily="34" charset="0"/>
              </a:rPr>
              <a:t>Wednesday 2.00 pm – 7.00 pm</a:t>
            </a:r>
          </a:p>
          <a:p>
            <a:r>
              <a:rPr lang="en-US" sz="1100" b="1" dirty="0">
                <a:latin typeface="Century Gothic" panose="020B0502020202020204" pitchFamily="34" charset="0"/>
              </a:rPr>
              <a:t>FEMALE </a:t>
            </a:r>
          </a:p>
          <a:p>
            <a:r>
              <a:rPr lang="en-US" sz="1100" dirty="0">
                <a:latin typeface="Century Gothic" panose="020B0502020202020204" pitchFamily="34" charset="0"/>
              </a:rPr>
              <a:t>Tuesday 2.00 pm – 5.00 pm</a:t>
            </a:r>
          </a:p>
          <a:p>
            <a:r>
              <a:rPr lang="en-US" sz="1100" dirty="0">
                <a:latin typeface="Century Gothic" panose="020B0502020202020204" pitchFamily="34" charset="0"/>
              </a:rPr>
              <a:t>Thursday 2.00 pm – 7.00 pm</a:t>
            </a:r>
          </a:p>
          <a:p>
            <a:endParaRPr lang="en-US" sz="1100" dirty="0">
              <a:latin typeface="Century Gothic" panose="020B0502020202020204" pitchFamily="34" charset="0"/>
            </a:endParaRPr>
          </a:p>
          <a:p>
            <a:pPr marL="171450" indent="-171450" algn="l">
              <a:buFont typeface="Arial" panose="020B0604020202020204" pitchFamily="34" charset="0"/>
              <a:buChar char="•"/>
            </a:pPr>
            <a:r>
              <a:rPr lang="en-US" sz="1100" b="1" dirty="0">
                <a:latin typeface="Century Gothic" panose="020B0502020202020204" pitchFamily="34" charset="0"/>
              </a:rPr>
              <a:t>Note: Only 3 sessions (1 hour per session) are provided each day</a:t>
            </a:r>
          </a:p>
          <a:p>
            <a:pPr marL="171450" indent="-171450" algn="l">
              <a:buFont typeface="Arial" panose="020B0604020202020204" pitchFamily="34" charset="0"/>
              <a:buChar char="•"/>
            </a:pPr>
            <a:r>
              <a:rPr lang="en-US" sz="1100" b="1" dirty="0">
                <a:latin typeface="Century Gothic" panose="020B0502020202020204" pitchFamily="34" charset="0"/>
              </a:rPr>
              <a:t>Limited to 10 users per session</a:t>
            </a:r>
          </a:p>
          <a:p>
            <a:pPr marL="171450" indent="-171450" algn="l">
              <a:buFont typeface="Arial" panose="020B0604020202020204" pitchFamily="34" charset="0"/>
              <a:buChar char="•"/>
            </a:pPr>
            <a:r>
              <a:rPr lang="en-US" sz="1100" b="1" dirty="0">
                <a:latin typeface="Century Gothic" panose="020B0502020202020204" pitchFamily="34" charset="0"/>
              </a:rPr>
              <a:t>Kindly read and understand the sports facilities booking rules and regulations.</a:t>
            </a:r>
          </a:p>
          <a:p>
            <a:endParaRPr lang="en-US" sz="1800" b="1" dirty="0">
              <a:latin typeface="Century Gothic" panose="020B0502020202020204" pitchFamily="34" charset="0"/>
            </a:endParaRPr>
          </a:p>
          <a:p>
            <a:endParaRPr lang="en-MY" sz="1400" dirty="0">
              <a:latin typeface="Century Gothic" panose="020B0502020202020204" pitchFamily="34" charset="0"/>
            </a:endParaRPr>
          </a:p>
        </p:txBody>
      </p:sp>
      <p:sp>
        <p:nvSpPr>
          <p:cNvPr id="27" name="TextBox 26">
            <a:extLst>
              <a:ext uri="{FF2B5EF4-FFF2-40B4-BE49-F238E27FC236}">
                <a16:creationId xmlns:a16="http://schemas.microsoft.com/office/drawing/2014/main" id="{D2A830BC-3994-4D86-B625-AF2EF2BCA0D2}"/>
              </a:ext>
            </a:extLst>
          </p:cNvPr>
          <p:cNvSpPr txBox="1"/>
          <p:nvPr/>
        </p:nvSpPr>
        <p:spPr>
          <a:xfrm>
            <a:off x="64579" y="2332489"/>
            <a:ext cx="1626986" cy="1200329"/>
          </a:xfrm>
          <a:prstGeom prst="rect">
            <a:avLst/>
          </a:prstGeom>
          <a:noFill/>
        </p:spPr>
        <p:txBody>
          <a:bodyPr wrap="square" rtlCol="0">
            <a:spAutoFit/>
          </a:bodyPr>
          <a:lstStyle/>
          <a:p>
            <a:pPr algn="ctr"/>
            <a:r>
              <a:rPr lang="en-US" sz="1200" dirty="0">
                <a:latin typeface="Century Gothic" panose="020B0502020202020204" pitchFamily="34" charset="0"/>
              </a:rPr>
              <a:t>Ensure to record your visit with </a:t>
            </a:r>
            <a:r>
              <a:rPr lang="en-US" sz="1200" b="1" dirty="0">
                <a:latin typeface="Century Gothic" panose="020B0502020202020204" pitchFamily="34" charset="0"/>
              </a:rPr>
              <a:t>MMU Mobile Apps </a:t>
            </a:r>
            <a:r>
              <a:rPr lang="en-US" sz="1200" dirty="0">
                <a:latin typeface="Century Gothic" panose="020B0502020202020204" pitchFamily="34" charset="0"/>
              </a:rPr>
              <a:t>Check-In. Scan the QR Code provided</a:t>
            </a:r>
          </a:p>
          <a:p>
            <a:pPr algn="ctr"/>
            <a:endParaRPr lang="en-MY" sz="1200" dirty="0">
              <a:latin typeface="Century Gothic" panose="020B0502020202020204" pitchFamily="34" charset="0"/>
            </a:endParaRPr>
          </a:p>
        </p:txBody>
      </p:sp>
      <p:pic>
        <p:nvPicPr>
          <p:cNvPr id="33" name="Picture 32">
            <a:extLst>
              <a:ext uri="{FF2B5EF4-FFF2-40B4-BE49-F238E27FC236}">
                <a16:creationId xmlns:a16="http://schemas.microsoft.com/office/drawing/2014/main" id="{E9FD6A2B-D951-43EC-9C2D-1AA37DA12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34" name="Group 33">
            <a:extLst>
              <a:ext uri="{FF2B5EF4-FFF2-40B4-BE49-F238E27FC236}">
                <a16:creationId xmlns:a16="http://schemas.microsoft.com/office/drawing/2014/main" id="{920213E8-B184-481E-8E31-AE36292882C8}"/>
              </a:ext>
            </a:extLst>
          </p:cNvPr>
          <p:cNvGrpSpPr/>
          <p:nvPr/>
        </p:nvGrpSpPr>
        <p:grpSpPr>
          <a:xfrm>
            <a:off x="624213" y="3648510"/>
            <a:ext cx="539040" cy="156933"/>
            <a:chOff x="681298" y="2639485"/>
            <a:chExt cx="1494291" cy="435037"/>
          </a:xfrm>
        </p:grpSpPr>
        <p:sp>
          <p:nvSpPr>
            <p:cNvPr id="35" name="Rectangle 34">
              <a:extLst>
                <a:ext uri="{FF2B5EF4-FFF2-40B4-BE49-F238E27FC236}">
                  <a16:creationId xmlns:a16="http://schemas.microsoft.com/office/drawing/2014/main" id="{DAD066A3-CAC1-46E7-821D-968AAC71BEFD}"/>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6" name="Picture 35">
              <a:extLst>
                <a:ext uri="{FF2B5EF4-FFF2-40B4-BE49-F238E27FC236}">
                  <a16:creationId xmlns:a16="http://schemas.microsoft.com/office/drawing/2014/main" id="{F8428483-D749-459B-A937-949BA532C3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sp>
        <p:nvSpPr>
          <p:cNvPr id="37" name="Rectangle 36">
            <a:extLst>
              <a:ext uri="{FF2B5EF4-FFF2-40B4-BE49-F238E27FC236}">
                <a16:creationId xmlns:a16="http://schemas.microsoft.com/office/drawing/2014/main" id="{FB663D3F-92A9-4AE1-ACE7-1496B2CB6837}"/>
              </a:ext>
            </a:extLst>
          </p:cNvPr>
          <p:cNvSpPr/>
          <p:nvPr/>
        </p:nvSpPr>
        <p:spPr>
          <a:xfrm>
            <a:off x="43328" y="6617175"/>
            <a:ext cx="6280758" cy="276999"/>
          </a:xfrm>
          <a:prstGeom prst="rect">
            <a:avLst/>
          </a:prstGeom>
        </p:spPr>
        <p:txBody>
          <a:bodyPr wrap="none">
            <a:spAutoFit/>
          </a:bodyPr>
          <a:lstStyle/>
          <a:p>
            <a:r>
              <a:rPr lang="en-MY" sz="1200" dirty="0"/>
              <a:t>*subject to latest guidelines provided by MKN/ KKM/ MOHE/ KBS and other government agencies</a:t>
            </a:r>
          </a:p>
        </p:txBody>
      </p:sp>
      <p:pic>
        <p:nvPicPr>
          <p:cNvPr id="38" name="Picture 37" descr="Graphical user interface, application&#10;&#10;Description automatically generated">
            <a:extLst>
              <a:ext uri="{FF2B5EF4-FFF2-40B4-BE49-F238E27FC236}">
                <a16:creationId xmlns:a16="http://schemas.microsoft.com/office/drawing/2014/main" id="{149D5D44-3282-47E6-976E-E8CE2F5B365D}"/>
              </a:ext>
            </a:extLst>
          </p:cNvPr>
          <p:cNvPicPr>
            <a:picLocks noChangeAspect="1"/>
          </p:cNvPicPr>
          <p:nvPr/>
        </p:nvPicPr>
        <p:blipFill>
          <a:blip r:embed="rId7"/>
          <a:stretch>
            <a:fillRect/>
          </a:stretch>
        </p:blipFill>
        <p:spPr>
          <a:xfrm>
            <a:off x="504838" y="3472616"/>
            <a:ext cx="738189" cy="1338399"/>
          </a:xfrm>
          <a:prstGeom prst="rect">
            <a:avLst/>
          </a:prstGeom>
        </p:spPr>
      </p:pic>
    </p:spTree>
    <p:extLst>
      <p:ext uri="{BB962C8B-B14F-4D97-AF65-F5344CB8AC3E}">
        <p14:creationId xmlns:p14="http://schemas.microsoft.com/office/powerpoint/2010/main" val="402467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380AEE-D1F7-4CAA-B88F-B75851272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11" y="1092159"/>
            <a:ext cx="4708773" cy="4732317"/>
          </a:xfrm>
          <a:prstGeom prst="rect">
            <a:avLst/>
          </a:prstGeom>
        </p:spPr>
      </p:pic>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88886"/>
            <a:ext cx="1068132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For Students’ Event/Gathering</a:t>
            </a:r>
          </a:p>
        </p:txBody>
      </p:sp>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12</a:t>
            </a:r>
          </a:p>
        </p:txBody>
      </p:sp>
      <p:sp>
        <p:nvSpPr>
          <p:cNvPr id="2" name="TextBox 1">
            <a:extLst>
              <a:ext uri="{FF2B5EF4-FFF2-40B4-BE49-F238E27FC236}">
                <a16:creationId xmlns:a16="http://schemas.microsoft.com/office/drawing/2014/main" id="{E4A47A2C-5409-4E32-AF9D-AF7A1ED224B8}"/>
              </a:ext>
            </a:extLst>
          </p:cNvPr>
          <p:cNvSpPr txBox="1"/>
          <p:nvPr/>
        </p:nvSpPr>
        <p:spPr>
          <a:xfrm>
            <a:off x="838951" y="2095943"/>
            <a:ext cx="3784211" cy="2666114"/>
          </a:xfrm>
          <a:prstGeom prst="rect">
            <a:avLst/>
          </a:prstGeom>
          <a:noFill/>
        </p:spPr>
        <p:txBody>
          <a:bodyPr wrap="square" rtlCol="0">
            <a:spAutoFit/>
          </a:bodyPr>
          <a:lstStyle/>
          <a:p>
            <a:pPr marL="186385" algn="ctr">
              <a:lnSpc>
                <a:spcPct val="96761"/>
              </a:lnSpc>
              <a:buClr>
                <a:srgbClr val="000000"/>
              </a:buClr>
            </a:pPr>
            <a:r>
              <a:rPr lang="en-US" b="1" dirty="0">
                <a:solidFill>
                  <a:srgbClr val="006FC0"/>
                </a:solidFill>
                <a:latin typeface="Century Gothic" panose="020B0502020202020204" pitchFamily="34" charset="0"/>
                <a:ea typeface="Trebuchet MS"/>
                <a:cs typeface="Trebuchet MS"/>
                <a:sym typeface="Trebuchet MS"/>
              </a:rPr>
              <a:t>Advice</a:t>
            </a:r>
          </a:p>
          <a:p>
            <a:pPr marL="186385">
              <a:lnSpc>
                <a:spcPct val="96761"/>
              </a:lnSpc>
              <a:buClr>
                <a:srgbClr val="000000"/>
              </a:buClr>
            </a:pPr>
            <a:endParaRPr lang="en-US" sz="1400" b="1" dirty="0">
              <a:solidFill>
                <a:srgbClr val="006FC0"/>
              </a:solidFill>
              <a:latin typeface="Century Gothic" panose="020B0502020202020204" pitchFamily="34" charset="0"/>
              <a:ea typeface="Trebuchet MS"/>
              <a:cs typeface="Trebuchet MS"/>
              <a:sym typeface="Trebuchet MS"/>
            </a:endParaRPr>
          </a:p>
          <a:p>
            <a:pPr marL="357835" indent="-171450">
              <a:lnSpc>
                <a:spcPct val="96761"/>
              </a:lnSpc>
              <a:buClr>
                <a:srgbClr val="000000"/>
              </a:buClr>
              <a:buFont typeface="Arial" panose="020B0604020202020204" pitchFamily="34" charset="0"/>
              <a:buChar char="•"/>
            </a:pPr>
            <a:r>
              <a:rPr lang="en-US" sz="1400" dirty="0">
                <a:solidFill>
                  <a:schemeClr val="dk1"/>
                </a:solidFill>
                <a:latin typeface="Century Gothic" panose="020B0502020202020204" pitchFamily="34" charset="0"/>
                <a:ea typeface="Trebuchet MS"/>
                <a:cs typeface="Trebuchet MS"/>
                <a:sym typeface="Trebuchet MS"/>
              </a:rPr>
              <a:t>All gathering and event is as per advice by the Ministry of Health (MOH)</a:t>
            </a:r>
          </a:p>
          <a:p>
            <a:pPr marL="357835" indent="-171450">
              <a:lnSpc>
                <a:spcPct val="96761"/>
              </a:lnSpc>
              <a:buClr>
                <a:srgbClr val="000000"/>
              </a:buClr>
              <a:buFont typeface="Arial" panose="020B0604020202020204" pitchFamily="34" charset="0"/>
              <a:buChar char="•"/>
            </a:pPr>
            <a:endParaRPr lang="en-US" sz="1400" dirty="0">
              <a:solidFill>
                <a:schemeClr val="dk1"/>
              </a:solidFill>
              <a:latin typeface="Century Gothic" panose="020B0502020202020204" pitchFamily="34" charset="0"/>
              <a:ea typeface="Trebuchet MS"/>
              <a:cs typeface="Trebuchet MS"/>
              <a:sym typeface="Trebuchet MS"/>
            </a:endParaRPr>
          </a:p>
          <a:p>
            <a:pPr marL="357835" indent="-171450">
              <a:lnSpc>
                <a:spcPct val="96761"/>
              </a:lnSpc>
              <a:buClr>
                <a:srgbClr val="000000"/>
              </a:buClr>
              <a:buFont typeface="Arial" panose="020B0604020202020204" pitchFamily="34" charset="0"/>
              <a:buChar char="•"/>
            </a:pPr>
            <a:r>
              <a:rPr lang="en-US" sz="1400" dirty="0">
                <a:solidFill>
                  <a:schemeClr val="dk1"/>
                </a:solidFill>
                <a:latin typeface="Century Gothic" panose="020B0502020202020204" pitchFamily="34" charset="0"/>
                <a:ea typeface="Trebuchet MS"/>
                <a:cs typeface="Trebuchet MS"/>
                <a:sym typeface="Trebuchet MS"/>
              </a:rPr>
              <a:t>Students are encouraged to leverage digital facilities such as live broadcast, online meeting, teleconference, webinar, E-learning and others.</a:t>
            </a:r>
          </a:p>
          <a:p>
            <a:endParaRPr lang="en-MY" sz="1400" dirty="0"/>
          </a:p>
        </p:txBody>
      </p:sp>
      <p:cxnSp>
        <p:nvCxnSpPr>
          <p:cNvPr id="11" name="Straight Connector 10">
            <a:extLst>
              <a:ext uri="{FF2B5EF4-FFF2-40B4-BE49-F238E27FC236}">
                <a16:creationId xmlns:a16="http://schemas.microsoft.com/office/drawing/2014/main" id="{D8F2977A-642D-4775-85F7-A813C5526571}"/>
              </a:ext>
            </a:extLst>
          </p:cNvPr>
          <p:cNvCxnSpPr/>
          <p:nvPr/>
        </p:nvCxnSpPr>
        <p:spPr>
          <a:xfrm>
            <a:off x="5219121"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C22A620E-DC73-485F-9986-F9C07CD30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6538" y="4176760"/>
            <a:ext cx="847725" cy="866775"/>
          </a:xfrm>
          <a:prstGeom prst="rect">
            <a:avLst/>
          </a:prstGeom>
        </p:spPr>
      </p:pic>
      <p:pic>
        <p:nvPicPr>
          <p:cNvPr id="13" name="Graphic 12">
            <a:extLst>
              <a:ext uri="{FF2B5EF4-FFF2-40B4-BE49-F238E27FC236}">
                <a16:creationId xmlns:a16="http://schemas.microsoft.com/office/drawing/2014/main" id="{0B1BE055-A966-4449-8BD4-38B5B4E1E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26210" y="2255954"/>
            <a:ext cx="770601" cy="945077"/>
          </a:xfrm>
          <a:prstGeom prst="rect">
            <a:avLst/>
          </a:prstGeom>
        </p:spPr>
      </p:pic>
      <p:sp>
        <p:nvSpPr>
          <p:cNvPr id="14" name="TextBox 13">
            <a:extLst>
              <a:ext uri="{FF2B5EF4-FFF2-40B4-BE49-F238E27FC236}">
                <a16:creationId xmlns:a16="http://schemas.microsoft.com/office/drawing/2014/main" id="{82F8A495-29C4-4B63-B83F-63A7265AD8AC}"/>
              </a:ext>
            </a:extLst>
          </p:cNvPr>
          <p:cNvSpPr txBox="1"/>
          <p:nvPr/>
        </p:nvSpPr>
        <p:spPr>
          <a:xfrm>
            <a:off x="8802660" y="3241942"/>
            <a:ext cx="1140512" cy="461665"/>
          </a:xfrm>
          <a:prstGeom prst="rect">
            <a:avLst/>
          </a:prstGeom>
          <a:noFill/>
        </p:spPr>
        <p:txBody>
          <a:bodyPr wrap="square" rtlCol="0">
            <a:spAutoFit/>
          </a:bodyPr>
          <a:lstStyle/>
          <a:p>
            <a:pPr algn="ctr"/>
            <a:r>
              <a:rPr lang="en-MY" sz="1200" dirty="0">
                <a:latin typeface="Century Gothic" panose="020B0502020202020204" pitchFamily="34" charset="0"/>
              </a:rPr>
              <a:t>Always wear mask</a:t>
            </a:r>
          </a:p>
        </p:txBody>
      </p:sp>
      <p:sp>
        <p:nvSpPr>
          <p:cNvPr id="15" name="TextBox 14">
            <a:extLst>
              <a:ext uri="{FF2B5EF4-FFF2-40B4-BE49-F238E27FC236}">
                <a16:creationId xmlns:a16="http://schemas.microsoft.com/office/drawing/2014/main" id="{2F66429B-30ED-42D7-B3EA-DF1245801CE4}"/>
              </a:ext>
            </a:extLst>
          </p:cNvPr>
          <p:cNvSpPr txBox="1"/>
          <p:nvPr/>
        </p:nvSpPr>
        <p:spPr>
          <a:xfrm>
            <a:off x="8798567" y="5137025"/>
            <a:ext cx="1140514" cy="276999"/>
          </a:xfrm>
          <a:prstGeom prst="rect">
            <a:avLst/>
          </a:prstGeom>
          <a:noFill/>
        </p:spPr>
        <p:txBody>
          <a:bodyPr wrap="square" rtlCol="0">
            <a:spAutoFit/>
          </a:bodyPr>
          <a:lstStyle/>
          <a:p>
            <a:pPr algn="ctr"/>
            <a:r>
              <a:rPr lang="en-MY" sz="1200" dirty="0">
                <a:latin typeface="Century Gothic" panose="020B0502020202020204" pitchFamily="34" charset="0"/>
              </a:rPr>
              <a:t>Use sanitizer</a:t>
            </a:r>
          </a:p>
        </p:txBody>
      </p:sp>
      <p:grpSp>
        <p:nvGrpSpPr>
          <p:cNvPr id="16" name="Group 15">
            <a:extLst>
              <a:ext uri="{FF2B5EF4-FFF2-40B4-BE49-F238E27FC236}">
                <a16:creationId xmlns:a16="http://schemas.microsoft.com/office/drawing/2014/main" id="{A5CE7F99-6E1E-4DB7-9E47-35D8233D6589}"/>
              </a:ext>
            </a:extLst>
          </p:cNvPr>
          <p:cNvGrpSpPr/>
          <p:nvPr/>
        </p:nvGrpSpPr>
        <p:grpSpPr>
          <a:xfrm>
            <a:off x="7601682" y="1234111"/>
            <a:ext cx="2761322" cy="450097"/>
            <a:chOff x="1632929" y="997035"/>
            <a:chExt cx="2655969" cy="450097"/>
          </a:xfrm>
        </p:grpSpPr>
        <p:sp>
          <p:nvSpPr>
            <p:cNvPr id="17" name="Rectangle: Rounded Corners 16">
              <a:extLst>
                <a:ext uri="{FF2B5EF4-FFF2-40B4-BE49-F238E27FC236}">
                  <a16:creationId xmlns:a16="http://schemas.microsoft.com/office/drawing/2014/main" id="{7ABE003A-3653-486B-8A76-03381DFE1647}"/>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18" name="TextBox 2">
              <a:extLst>
                <a:ext uri="{FF2B5EF4-FFF2-40B4-BE49-F238E27FC236}">
                  <a16:creationId xmlns:a16="http://schemas.microsoft.com/office/drawing/2014/main" id="{B68F9292-B444-4E00-8C2A-F69E1B5BE975}"/>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19" name="Graphic 18">
            <a:extLst>
              <a:ext uri="{FF2B5EF4-FFF2-40B4-BE49-F238E27FC236}">
                <a16:creationId xmlns:a16="http://schemas.microsoft.com/office/drawing/2014/main" id="{E8CD2FB9-87CB-4D28-BA57-3DB2D36CCA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63977" y="4129135"/>
            <a:ext cx="1238250" cy="914400"/>
          </a:xfrm>
          <a:prstGeom prst="rect">
            <a:avLst/>
          </a:prstGeom>
        </p:spPr>
      </p:pic>
      <p:pic>
        <p:nvPicPr>
          <p:cNvPr id="20" name="Graphic 19">
            <a:extLst>
              <a:ext uri="{FF2B5EF4-FFF2-40B4-BE49-F238E27FC236}">
                <a16:creationId xmlns:a16="http://schemas.microsoft.com/office/drawing/2014/main" id="{5C424314-ED56-4A0D-B655-5538C493C3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78510" y="2286631"/>
            <a:ext cx="1209675" cy="914400"/>
          </a:xfrm>
          <a:prstGeom prst="rect">
            <a:avLst/>
          </a:prstGeom>
        </p:spPr>
      </p:pic>
      <p:sp>
        <p:nvSpPr>
          <p:cNvPr id="21" name="TextBox 20">
            <a:extLst>
              <a:ext uri="{FF2B5EF4-FFF2-40B4-BE49-F238E27FC236}">
                <a16:creationId xmlns:a16="http://schemas.microsoft.com/office/drawing/2014/main" id="{CB13C839-2507-4035-AB6C-70FE4C96CE48}"/>
              </a:ext>
            </a:extLst>
          </p:cNvPr>
          <p:cNvSpPr txBox="1"/>
          <p:nvPr/>
        </p:nvSpPr>
        <p:spPr>
          <a:xfrm>
            <a:off x="10326272" y="3241942"/>
            <a:ext cx="1140511" cy="461665"/>
          </a:xfrm>
          <a:prstGeom prst="rect">
            <a:avLst/>
          </a:prstGeom>
          <a:noFill/>
        </p:spPr>
        <p:txBody>
          <a:bodyPr wrap="square" rtlCol="0">
            <a:spAutoFit/>
          </a:bodyPr>
          <a:lstStyle/>
          <a:p>
            <a:pPr algn="ctr"/>
            <a:r>
              <a:rPr lang="en-MY" sz="1200" dirty="0">
                <a:latin typeface="Century Gothic" panose="020B0502020202020204" pitchFamily="34" charset="0"/>
              </a:rPr>
              <a:t>Avoid crowd places</a:t>
            </a:r>
          </a:p>
        </p:txBody>
      </p:sp>
      <p:sp>
        <p:nvSpPr>
          <p:cNvPr id="22" name="TextBox 21">
            <a:extLst>
              <a:ext uri="{FF2B5EF4-FFF2-40B4-BE49-F238E27FC236}">
                <a16:creationId xmlns:a16="http://schemas.microsoft.com/office/drawing/2014/main" id="{3EEC2204-DFAD-4F78-A736-EB21F72C9ACE}"/>
              </a:ext>
            </a:extLst>
          </p:cNvPr>
          <p:cNvSpPr txBox="1"/>
          <p:nvPr/>
        </p:nvSpPr>
        <p:spPr>
          <a:xfrm>
            <a:off x="5917396" y="5137025"/>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sp>
        <p:nvSpPr>
          <p:cNvPr id="23" name="Oval 22">
            <a:extLst>
              <a:ext uri="{FF2B5EF4-FFF2-40B4-BE49-F238E27FC236}">
                <a16:creationId xmlns:a16="http://schemas.microsoft.com/office/drawing/2014/main" id="{A9A0AE89-0806-4B6C-861E-AC266F56C52C}"/>
              </a:ext>
            </a:extLst>
          </p:cNvPr>
          <p:cNvSpPr/>
          <p:nvPr/>
        </p:nvSpPr>
        <p:spPr>
          <a:xfrm>
            <a:off x="7441654" y="2185197"/>
            <a:ext cx="1015834" cy="1015834"/>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4" name="Rectangle 23">
            <a:extLst>
              <a:ext uri="{FF2B5EF4-FFF2-40B4-BE49-F238E27FC236}">
                <a16:creationId xmlns:a16="http://schemas.microsoft.com/office/drawing/2014/main" id="{C7B33CEF-4667-49FF-B1BB-148B48DCD103}"/>
              </a:ext>
            </a:extLst>
          </p:cNvPr>
          <p:cNvSpPr/>
          <p:nvPr/>
        </p:nvSpPr>
        <p:spPr>
          <a:xfrm>
            <a:off x="7327893" y="3241942"/>
            <a:ext cx="1325067" cy="646331"/>
          </a:xfrm>
          <a:prstGeom prst="rect">
            <a:avLst/>
          </a:prstGeom>
        </p:spPr>
        <p:txBody>
          <a:bodyPr wrap="square">
            <a:spAutoFit/>
          </a:bodyPr>
          <a:lstStyle/>
          <a:p>
            <a:pPr algn="ctr"/>
            <a:r>
              <a:rPr lang="en-US" sz="1200" dirty="0">
                <a:latin typeface="Century Gothic" panose="020B0502020202020204" pitchFamily="34" charset="0"/>
              </a:rPr>
              <a:t>Check your body temperature</a:t>
            </a:r>
          </a:p>
        </p:txBody>
      </p:sp>
      <p:pic>
        <p:nvPicPr>
          <p:cNvPr id="26" name="Picture 25">
            <a:extLst>
              <a:ext uri="{FF2B5EF4-FFF2-40B4-BE49-F238E27FC236}">
                <a16:creationId xmlns:a16="http://schemas.microsoft.com/office/drawing/2014/main" id="{824B1E91-9D4D-4370-AC15-A97095C9E6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57385" y="4027872"/>
            <a:ext cx="1015663" cy="1015663"/>
          </a:xfrm>
          <a:prstGeom prst="rect">
            <a:avLst/>
          </a:prstGeom>
        </p:spPr>
      </p:pic>
      <p:sp>
        <p:nvSpPr>
          <p:cNvPr id="27" name="TextBox 26">
            <a:extLst>
              <a:ext uri="{FF2B5EF4-FFF2-40B4-BE49-F238E27FC236}">
                <a16:creationId xmlns:a16="http://schemas.microsoft.com/office/drawing/2014/main" id="{15237232-376E-4408-AE36-D4B867A37025}"/>
              </a:ext>
            </a:extLst>
          </p:cNvPr>
          <p:cNvSpPr txBox="1"/>
          <p:nvPr/>
        </p:nvSpPr>
        <p:spPr>
          <a:xfrm>
            <a:off x="10150777" y="5137025"/>
            <a:ext cx="1295525" cy="830997"/>
          </a:xfrm>
          <a:prstGeom prst="rect">
            <a:avLst/>
          </a:prstGeom>
          <a:noFill/>
        </p:spPr>
        <p:txBody>
          <a:bodyPr wrap="square" rtlCol="0">
            <a:spAutoFit/>
          </a:bodyPr>
          <a:lstStyle/>
          <a:p>
            <a:pPr algn="ctr"/>
            <a:r>
              <a:rPr lang="en-US" sz="1200" dirty="0">
                <a:latin typeface="Century Gothic" panose="020B0502020202020204" pitchFamily="34" charset="0"/>
              </a:rPr>
              <a:t>Smoking is </a:t>
            </a:r>
            <a:r>
              <a:rPr lang="en-US" sz="1200" b="1" dirty="0">
                <a:latin typeface="Century Gothic" panose="020B0502020202020204" pitchFamily="34" charset="0"/>
              </a:rPr>
              <a:t>strictly</a:t>
            </a:r>
            <a:r>
              <a:rPr lang="en-US" sz="1200" dirty="0">
                <a:latin typeface="Century Gothic" panose="020B0502020202020204" pitchFamily="34" charset="0"/>
              </a:rPr>
              <a:t> prohibited in campus</a:t>
            </a:r>
          </a:p>
        </p:txBody>
      </p:sp>
      <p:pic>
        <p:nvPicPr>
          <p:cNvPr id="28" name="Graphic 27">
            <a:extLst>
              <a:ext uri="{FF2B5EF4-FFF2-40B4-BE49-F238E27FC236}">
                <a16:creationId xmlns:a16="http://schemas.microsoft.com/office/drawing/2014/main" id="{71D44222-DC91-48E3-81FA-5C852AF075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95081" y="4100560"/>
            <a:ext cx="847725" cy="942975"/>
          </a:xfrm>
          <a:prstGeom prst="rect">
            <a:avLst/>
          </a:prstGeom>
        </p:spPr>
      </p:pic>
      <p:sp>
        <p:nvSpPr>
          <p:cNvPr id="29" name="TextBox 28">
            <a:extLst>
              <a:ext uri="{FF2B5EF4-FFF2-40B4-BE49-F238E27FC236}">
                <a16:creationId xmlns:a16="http://schemas.microsoft.com/office/drawing/2014/main" id="{A21815CE-9CBC-4DFE-8F63-9EF974AD0AEF}"/>
              </a:ext>
            </a:extLst>
          </p:cNvPr>
          <p:cNvSpPr txBox="1"/>
          <p:nvPr/>
        </p:nvSpPr>
        <p:spPr>
          <a:xfrm>
            <a:off x="7259801" y="5137025"/>
            <a:ext cx="1469794" cy="461665"/>
          </a:xfrm>
          <a:prstGeom prst="rect">
            <a:avLst/>
          </a:prstGeom>
          <a:noFill/>
        </p:spPr>
        <p:txBody>
          <a:bodyPr wrap="square" rtlCol="0">
            <a:spAutoFit/>
          </a:bodyPr>
          <a:lstStyle/>
          <a:p>
            <a:pPr algn="ctr"/>
            <a:r>
              <a:rPr lang="en-MY" sz="1200" dirty="0">
                <a:latin typeface="Century Gothic" panose="020B0502020202020204" pitchFamily="34" charset="0"/>
              </a:rPr>
              <a:t>Use soap to wash hand</a:t>
            </a:r>
          </a:p>
        </p:txBody>
      </p:sp>
      <p:sp>
        <p:nvSpPr>
          <p:cNvPr id="32" name="TextBox 31">
            <a:extLst>
              <a:ext uri="{FF2B5EF4-FFF2-40B4-BE49-F238E27FC236}">
                <a16:creationId xmlns:a16="http://schemas.microsoft.com/office/drawing/2014/main" id="{095467C8-A090-4822-A011-C4C0F017A2E5}"/>
              </a:ext>
            </a:extLst>
          </p:cNvPr>
          <p:cNvSpPr txBox="1"/>
          <p:nvPr/>
        </p:nvSpPr>
        <p:spPr>
          <a:xfrm>
            <a:off x="5535666" y="3241942"/>
            <a:ext cx="1492389" cy="646331"/>
          </a:xfrm>
          <a:prstGeom prst="rect">
            <a:avLst/>
          </a:prstGeom>
          <a:noFill/>
        </p:spPr>
        <p:txBody>
          <a:bodyPr wrap="square" rtlCol="0">
            <a:spAutoFit/>
          </a:bodyPr>
          <a:lstStyle/>
          <a:p>
            <a:pPr algn="ctr"/>
            <a:r>
              <a:rPr lang="en-MY" sz="1200" dirty="0">
                <a:latin typeface="Century Gothic" panose="020B0502020202020204" pitchFamily="34" charset="0"/>
              </a:rPr>
              <a:t>Usage of  </a:t>
            </a:r>
            <a:r>
              <a:rPr lang="en-MY" sz="1200" dirty="0" err="1">
                <a:latin typeface="Century Gothic" panose="020B0502020202020204" pitchFamily="34" charset="0"/>
              </a:rPr>
              <a:t>MySejahtera</a:t>
            </a:r>
            <a:r>
              <a:rPr lang="en-MY" sz="1200" dirty="0">
                <a:latin typeface="Century Gothic" panose="020B0502020202020204" pitchFamily="34" charset="0"/>
              </a:rPr>
              <a:t> &amp; MMU Mobile App</a:t>
            </a:r>
          </a:p>
        </p:txBody>
      </p:sp>
      <p:pic>
        <p:nvPicPr>
          <p:cNvPr id="36" name="Picture 35">
            <a:extLst>
              <a:ext uri="{FF2B5EF4-FFF2-40B4-BE49-F238E27FC236}">
                <a16:creationId xmlns:a16="http://schemas.microsoft.com/office/drawing/2014/main" id="{8DA086E2-9A64-41D6-BD84-2BA31C6D2AA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40" name="Picture 39" descr="Graphical user interface, application&#10;&#10;Description automatically generated">
            <a:extLst>
              <a:ext uri="{FF2B5EF4-FFF2-40B4-BE49-F238E27FC236}">
                <a16:creationId xmlns:a16="http://schemas.microsoft.com/office/drawing/2014/main" id="{4E475208-702F-42CC-81ED-8D2BF458155A}"/>
              </a:ext>
            </a:extLst>
          </p:cNvPr>
          <p:cNvPicPr>
            <a:picLocks noChangeAspect="1"/>
          </p:cNvPicPr>
          <p:nvPr/>
        </p:nvPicPr>
        <p:blipFill>
          <a:blip r:embed="rId16"/>
          <a:stretch>
            <a:fillRect/>
          </a:stretch>
        </p:blipFill>
        <p:spPr>
          <a:xfrm>
            <a:off x="6365210" y="1835169"/>
            <a:ext cx="764618" cy="138631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23ED3A40-3017-4E55-AECE-ED79B5B87DA5}"/>
              </a:ext>
            </a:extLst>
          </p:cNvPr>
          <p:cNvPicPr>
            <a:picLocks noChangeAspect="1"/>
          </p:cNvPicPr>
          <p:nvPr/>
        </p:nvPicPr>
        <p:blipFill>
          <a:blip r:embed="rId17"/>
          <a:stretch>
            <a:fillRect/>
          </a:stretch>
        </p:blipFill>
        <p:spPr>
          <a:xfrm>
            <a:off x="5566156" y="1858868"/>
            <a:ext cx="742015" cy="1383074"/>
          </a:xfrm>
          <a:prstGeom prst="rect">
            <a:avLst/>
          </a:prstGeom>
        </p:spPr>
      </p:pic>
    </p:spTree>
    <p:extLst>
      <p:ext uri="{BB962C8B-B14F-4D97-AF65-F5344CB8AC3E}">
        <p14:creationId xmlns:p14="http://schemas.microsoft.com/office/powerpoint/2010/main" val="39268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13</a:t>
            </a:r>
          </a:p>
        </p:txBody>
      </p:sp>
      <p:sp>
        <p:nvSpPr>
          <p:cNvPr id="8" name="Google Shape;365;p26">
            <a:extLst>
              <a:ext uri="{FF2B5EF4-FFF2-40B4-BE49-F238E27FC236}">
                <a16:creationId xmlns:a16="http://schemas.microsoft.com/office/drawing/2014/main" id="{BF8BB06E-409F-4A37-879D-96D925F09DBC}"/>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When Exiting Campus</a:t>
            </a:r>
          </a:p>
        </p:txBody>
      </p:sp>
      <p:sp>
        <p:nvSpPr>
          <p:cNvPr id="3" name="Rectangle 2">
            <a:extLst>
              <a:ext uri="{FF2B5EF4-FFF2-40B4-BE49-F238E27FC236}">
                <a16:creationId xmlns:a16="http://schemas.microsoft.com/office/drawing/2014/main" id="{5DE4F10C-8B76-4BD7-BBB5-2353271A8F04}"/>
              </a:ext>
            </a:extLst>
          </p:cNvPr>
          <p:cNvSpPr/>
          <p:nvPr/>
        </p:nvSpPr>
        <p:spPr>
          <a:xfrm>
            <a:off x="1946348" y="1138669"/>
            <a:ext cx="3352800" cy="738664"/>
          </a:xfrm>
          <a:prstGeom prst="rect">
            <a:avLst/>
          </a:prstGeom>
        </p:spPr>
        <p:txBody>
          <a:bodyPr wrap="square">
            <a:spAutoFit/>
          </a:bodyPr>
          <a:lstStyle/>
          <a:p>
            <a:r>
              <a:rPr lang="en-US" sz="1400" dirty="0">
                <a:latin typeface="Century Gothic" panose="020B0502020202020204" pitchFamily="34" charset="0"/>
              </a:rPr>
              <a:t>When exiting the campus and you want to dispose your mask, please follow this steps, do not litter.</a:t>
            </a:r>
          </a:p>
        </p:txBody>
      </p:sp>
      <p:pic>
        <p:nvPicPr>
          <p:cNvPr id="9" name="Picture 8">
            <a:extLst>
              <a:ext uri="{FF2B5EF4-FFF2-40B4-BE49-F238E27FC236}">
                <a16:creationId xmlns:a16="http://schemas.microsoft.com/office/drawing/2014/main" id="{C11360E7-D4CE-4BA2-9B46-56AF58007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100" y="2121439"/>
            <a:ext cx="1874471" cy="1263532"/>
          </a:xfrm>
          <a:prstGeom prst="rect">
            <a:avLst/>
          </a:prstGeom>
        </p:spPr>
      </p:pic>
      <p:pic>
        <p:nvPicPr>
          <p:cNvPr id="13" name="Picture 12">
            <a:extLst>
              <a:ext uri="{FF2B5EF4-FFF2-40B4-BE49-F238E27FC236}">
                <a16:creationId xmlns:a16="http://schemas.microsoft.com/office/drawing/2014/main" id="{34CB3120-81E6-4843-90EC-C843C739B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100" y="3727280"/>
            <a:ext cx="1874471" cy="1263532"/>
          </a:xfrm>
          <a:prstGeom prst="rect">
            <a:avLst/>
          </a:prstGeom>
        </p:spPr>
      </p:pic>
      <p:pic>
        <p:nvPicPr>
          <p:cNvPr id="15" name="Picture 14">
            <a:extLst>
              <a:ext uri="{FF2B5EF4-FFF2-40B4-BE49-F238E27FC236}">
                <a16:creationId xmlns:a16="http://schemas.microsoft.com/office/drawing/2014/main" id="{CC94C007-9738-4DB8-B9DA-595B6C851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100" y="5248713"/>
            <a:ext cx="1874471" cy="1263532"/>
          </a:xfrm>
          <a:prstGeom prst="rect">
            <a:avLst/>
          </a:prstGeom>
        </p:spPr>
      </p:pic>
      <p:sp>
        <p:nvSpPr>
          <p:cNvPr id="16" name="Isosceles Triangle 15">
            <a:extLst>
              <a:ext uri="{FF2B5EF4-FFF2-40B4-BE49-F238E27FC236}">
                <a16:creationId xmlns:a16="http://schemas.microsoft.com/office/drawing/2014/main" id="{9B2A365C-F230-47B5-ABA5-6360FC9698FE}"/>
              </a:ext>
            </a:extLst>
          </p:cNvPr>
          <p:cNvSpPr/>
          <p:nvPr/>
        </p:nvSpPr>
        <p:spPr>
          <a:xfrm rot="10800000">
            <a:off x="2258912" y="3413107"/>
            <a:ext cx="410711" cy="302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Isosceles Triangle 16">
            <a:extLst>
              <a:ext uri="{FF2B5EF4-FFF2-40B4-BE49-F238E27FC236}">
                <a16:creationId xmlns:a16="http://schemas.microsoft.com/office/drawing/2014/main" id="{AF01630F-AB82-41C5-9C52-145EBF8BDF64}"/>
              </a:ext>
            </a:extLst>
          </p:cNvPr>
          <p:cNvSpPr/>
          <p:nvPr/>
        </p:nvSpPr>
        <p:spPr>
          <a:xfrm rot="10800000">
            <a:off x="2257859" y="4960853"/>
            <a:ext cx="410711" cy="302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Rectangle 17">
            <a:extLst>
              <a:ext uri="{FF2B5EF4-FFF2-40B4-BE49-F238E27FC236}">
                <a16:creationId xmlns:a16="http://schemas.microsoft.com/office/drawing/2014/main" id="{2E6EC9CD-3C43-43D0-A285-2A19DA9998EA}"/>
              </a:ext>
            </a:extLst>
          </p:cNvPr>
          <p:cNvSpPr/>
          <p:nvPr/>
        </p:nvSpPr>
        <p:spPr>
          <a:xfrm>
            <a:off x="3396904" y="2322957"/>
            <a:ext cx="1874471" cy="938719"/>
          </a:xfrm>
          <a:prstGeom prst="rect">
            <a:avLst/>
          </a:prstGeom>
        </p:spPr>
        <p:txBody>
          <a:bodyPr wrap="square">
            <a:spAutoFit/>
          </a:bodyPr>
          <a:lstStyle/>
          <a:p>
            <a:r>
              <a:rPr lang="en-US" sz="1100" dirty="0">
                <a:latin typeface="Century Gothic" panose="020B0502020202020204" pitchFamily="34" charset="0"/>
              </a:rPr>
              <a:t>1. Make sure you wash your hands thoroughly, or clean your hands with an alcohol-based hand sanitizer.</a:t>
            </a:r>
          </a:p>
        </p:txBody>
      </p:sp>
      <p:sp>
        <p:nvSpPr>
          <p:cNvPr id="19" name="Rectangle 18">
            <a:extLst>
              <a:ext uri="{FF2B5EF4-FFF2-40B4-BE49-F238E27FC236}">
                <a16:creationId xmlns:a16="http://schemas.microsoft.com/office/drawing/2014/main" id="{146789F2-DFBD-4BB0-BAF8-C6DBC4FC16D1}"/>
              </a:ext>
            </a:extLst>
          </p:cNvPr>
          <p:cNvSpPr/>
          <p:nvPr/>
        </p:nvSpPr>
        <p:spPr>
          <a:xfrm>
            <a:off x="3396903" y="3889686"/>
            <a:ext cx="1874471" cy="769441"/>
          </a:xfrm>
          <a:prstGeom prst="rect">
            <a:avLst/>
          </a:prstGeom>
        </p:spPr>
        <p:txBody>
          <a:bodyPr wrap="square">
            <a:spAutoFit/>
          </a:bodyPr>
          <a:lstStyle/>
          <a:p>
            <a:r>
              <a:rPr lang="en-US" sz="1100" dirty="0">
                <a:latin typeface="Century Gothic" panose="020B0502020202020204" pitchFamily="34" charset="0"/>
              </a:rPr>
              <a:t>2. With clean hands, hold on to the straps or loops of your mask at your ear.</a:t>
            </a:r>
          </a:p>
        </p:txBody>
      </p:sp>
      <p:sp>
        <p:nvSpPr>
          <p:cNvPr id="20" name="Rectangle 19">
            <a:extLst>
              <a:ext uri="{FF2B5EF4-FFF2-40B4-BE49-F238E27FC236}">
                <a16:creationId xmlns:a16="http://schemas.microsoft.com/office/drawing/2014/main" id="{5744E46A-D55C-4A09-A59D-A0402927C1DC}"/>
              </a:ext>
            </a:extLst>
          </p:cNvPr>
          <p:cNvSpPr/>
          <p:nvPr/>
        </p:nvSpPr>
        <p:spPr>
          <a:xfrm>
            <a:off x="3468362" y="5331066"/>
            <a:ext cx="1874471" cy="938719"/>
          </a:xfrm>
          <a:prstGeom prst="rect">
            <a:avLst/>
          </a:prstGeom>
        </p:spPr>
        <p:txBody>
          <a:bodyPr wrap="square">
            <a:spAutoFit/>
          </a:bodyPr>
          <a:lstStyle/>
          <a:p>
            <a:r>
              <a:rPr lang="en-US" sz="1100" dirty="0">
                <a:latin typeface="Century Gothic" panose="020B0502020202020204" pitchFamily="34" charset="0"/>
              </a:rPr>
              <a:t>3. Discard your mask into an enclosed bin. Do dispose your mask by holding onto the straps only.</a:t>
            </a:r>
          </a:p>
        </p:txBody>
      </p:sp>
      <p:pic>
        <p:nvPicPr>
          <p:cNvPr id="21" name="Picture 20">
            <a:extLst>
              <a:ext uri="{FF2B5EF4-FFF2-40B4-BE49-F238E27FC236}">
                <a16:creationId xmlns:a16="http://schemas.microsoft.com/office/drawing/2014/main" id="{41CB4F89-B430-4FF9-8F57-F47D4B43D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668" y="1133759"/>
            <a:ext cx="697747" cy="697747"/>
          </a:xfrm>
          <a:prstGeom prst="rect">
            <a:avLst/>
          </a:prstGeom>
        </p:spPr>
      </p:pic>
      <p:cxnSp>
        <p:nvCxnSpPr>
          <p:cNvPr id="22" name="Straight Connector 21">
            <a:extLst>
              <a:ext uri="{FF2B5EF4-FFF2-40B4-BE49-F238E27FC236}">
                <a16:creationId xmlns:a16="http://schemas.microsoft.com/office/drawing/2014/main" id="{67CB1C1C-B58F-4447-BAA1-79F021457C40}"/>
              </a:ext>
            </a:extLst>
          </p:cNvPr>
          <p:cNvCxnSpPr/>
          <p:nvPr/>
        </p:nvCxnSpPr>
        <p:spPr>
          <a:xfrm>
            <a:off x="5809962"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0EC84BEB-091B-4573-A7FB-EFC38A25F6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8126" y="3989440"/>
            <a:ext cx="847725" cy="866775"/>
          </a:xfrm>
          <a:prstGeom prst="rect">
            <a:avLst/>
          </a:prstGeom>
        </p:spPr>
      </p:pic>
      <p:pic>
        <p:nvPicPr>
          <p:cNvPr id="24" name="Graphic 23">
            <a:extLst>
              <a:ext uri="{FF2B5EF4-FFF2-40B4-BE49-F238E27FC236}">
                <a16:creationId xmlns:a16="http://schemas.microsoft.com/office/drawing/2014/main" id="{4D79AAC1-9FFB-488A-AA3B-5FAE52CA54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594" y="2228008"/>
            <a:ext cx="770601" cy="945077"/>
          </a:xfrm>
          <a:prstGeom prst="rect">
            <a:avLst/>
          </a:prstGeom>
        </p:spPr>
      </p:pic>
      <p:sp>
        <p:nvSpPr>
          <p:cNvPr id="25" name="TextBox 24">
            <a:extLst>
              <a:ext uri="{FF2B5EF4-FFF2-40B4-BE49-F238E27FC236}">
                <a16:creationId xmlns:a16="http://schemas.microsoft.com/office/drawing/2014/main" id="{04A9B4CD-E55A-40E2-9E68-64C5AEE74E1A}"/>
              </a:ext>
            </a:extLst>
          </p:cNvPr>
          <p:cNvSpPr txBox="1"/>
          <p:nvPr/>
        </p:nvSpPr>
        <p:spPr>
          <a:xfrm>
            <a:off x="6223044" y="3170975"/>
            <a:ext cx="1140512" cy="646331"/>
          </a:xfrm>
          <a:prstGeom prst="rect">
            <a:avLst/>
          </a:prstGeom>
          <a:noFill/>
        </p:spPr>
        <p:txBody>
          <a:bodyPr wrap="square" rtlCol="0">
            <a:spAutoFit/>
          </a:bodyPr>
          <a:lstStyle/>
          <a:p>
            <a:pPr algn="ctr"/>
            <a:r>
              <a:rPr lang="en-MY" sz="1200" dirty="0">
                <a:latin typeface="Century Gothic" panose="020B0502020202020204" pitchFamily="34" charset="0"/>
              </a:rPr>
              <a:t>Wear a </a:t>
            </a:r>
          </a:p>
          <a:p>
            <a:pPr algn="ctr"/>
            <a:r>
              <a:rPr lang="en-MY" sz="1200" dirty="0">
                <a:latin typeface="Century Gothic" panose="020B0502020202020204" pitchFamily="34" charset="0"/>
              </a:rPr>
              <a:t>3 layer mask</a:t>
            </a:r>
          </a:p>
          <a:p>
            <a:pPr algn="ctr"/>
            <a:r>
              <a:rPr lang="en-MY" sz="1200" dirty="0">
                <a:latin typeface="Century Gothic" panose="020B0502020202020204" pitchFamily="34" charset="0"/>
              </a:rPr>
              <a:t> </a:t>
            </a:r>
          </a:p>
        </p:txBody>
      </p:sp>
      <p:sp>
        <p:nvSpPr>
          <p:cNvPr id="26" name="TextBox 25">
            <a:extLst>
              <a:ext uri="{FF2B5EF4-FFF2-40B4-BE49-F238E27FC236}">
                <a16:creationId xmlns:a16="http://schemas.microsoft.com/office/drawing/2014/main" id="{F181E619-0CE3-4521-B5C4-9C5A0B88A45F}"/>
              </a:ext>
            </a:extLst>
          </p:cNvPr>
          <p:cNvSpPr txBox="1"/>
          <p:nvPr/>
        </p:nvSpPr>
        <p:spPr>
          <a:xfrm>
            <a:off x="6870155" y="4932407"/>
            <a:ext cx="1140514" cy="276999"/>
          </a:xfrm>
          <a:prstGeom prst="rect">
            <a:avLst/>
          </a:prstGeom>
          <a:noFill/>
        </p:spPr>
        <p:txBody>
          <a:bodyPr wrap="square" rtlCol="0">
            <a:spAutoFit/>
          </a:bodyPr>
          <a:lstStyle/>
          <a:p>
            <a:pPr algn="ctr"/>
            <a:r>
              <a:rPr lang="en-MY" sz="1200" dirty="0">
                <a:latin typeface="Century Gothic" panose="020B0502020202020204" pitchFamily="34" charset="0"/>
              </a:rPr>
              <a:t>Use sanitizer</a:t>
            </a:r>
          </a:p>
        </p:txBody>
      </p:sp>
      <p:grpSp>
        <p:nvGrpSpPr>
          <p:cNvPr id="27" name="Group 26">
            <a:extLst>
              <a:ext uri="{FF2B5EF4-FFF2-40B4-BE49-F238E27FC236}">
                <a16:creationId xmlns:a16="http://schemas.microsoft.com/office/drawing/2014/main" id="{1A6BC341-5BD9-406A-B342-2084C4901847}"/>
              </a:ext>
            </a:extLst>
          </p:cNvPr>
          <p:cNvGrpSpPr/>
          <p:nvPr/>
        </p:nvGrpSpPr>
        <p:grpSpPr>
          <a:xfrm>
            <a:off x="7137447" y="1337634"/>
            <a:ext cx="2761322" cy="450097"/>
            <a:chOff x="1632929" y="997035"/>
            <a:chExt cx="2655969" cy="450097"/>
          </a:xfrm>
        </p:grpSpPr>
        <p:sp>
          <p:nvSpPr>
            <p:cNvPr id="28" name="Rectangle: Rounded Corners 27">
              <a:extLst>
                <a:ext uri="{FF2B5EF4-FFF2-40B4-BE49-F238E27FC236}">
                  <a16:creationId xmlns:a16="http://schemas.microsoft.com/office/drawing/2014/main" id="{7A325AEC-0D49-435C-B8D0-1B8574EDC953}"/>
                </a:ext>
              </a:extLst>
            </p:cNvPr>
            <p:cNvSpPr/>
            <p:nvPr/>
          </p:nvSpPr>
          <p:spPr>
            <a:xfrm>
              <a:off x="1886857" y="997035"/>
              <a:ext cx="2148114" cy="4500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sp>
          <p:nvSpPr>
            <p:cNvPr id="29" name="TextBox 2">
              <a:extLst>
                <a:ext uri="{FF2B5EF4-FFF2-40B4-BE49-F238E27FC236}">
                  <a16:creationId xmlns:a16="http://schemas.microsoft.com/office/drawing/2014/main" id="{CAD63555-8D8A-49FF-BB33-C4161D1151B2}"/>
                </a:ext>
              </a:extLst>
            </p:cNvPr>
            <p:cNvSpPr txBox="1">
              <a:spLocks noChangeArrowheads="1"/>
            </p:cNvSpPr>
            <p:nvPr/>
          </p:nvSpPr>
          <p:spPr bwMode="auto">
            <a:xfrm>
              <a:off x="1632929" y="1060723"/>
              <a:ext cx="2655969"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rPr>
                <a:t>ALWAYS practice..</a:t>
              </a:r>
            </a:p>
          </p:txBody>
        </p:sp>
      </p:grpSp>
      <p:pic>
        <p:nvPicPr>
          <p:cNvPr id="31" name="Graphic 30">
            <a:extLst>
              <a:ext uri="{FF2B5EF4-FFF2-40B4-BE49-F238E27FC236}">
                <a16:creationId xmlns:a16="http://schemas.microsoft.com/office/drawing/2014/main" id="{2F185DF8-0E07-4F2A-84F6-99DABFA171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39358" y="2203689"/>
            <a:ext cx="1238250" cy="914400"/>
          </a:xfrm>
          <a:prstGeom prst="rect">
            <a:avLst/>
          </a:prstGeom>
        </p:spPr>
      </p:pic>
      <p:pic>
        <p:nvPicPr>
          <p:cNvPr id="32" name="Graphic 31">
            <a:extLst>
              <a:ext uri="{FF2B5EF4-FFF2-40B4-BE49-F238E27FC236}">
                <a16:creationId xmlns:a16="http://schemas.microsoft.com/office/drawing/2014/main" id="{DEF560F9-FE3F-4C7D-8F42-CE3DD07F0F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45303" y="2228008"/>
            <a:ext cx="1209675" cy="914400"/>
          </a:xfrm>
          <a:prstGeom prst="rect">
            <a:avLst/>
          </a:prstGeom>
        </p:spPr>
      </p:pic>
      <p:sp>
        <p:nvSpPr>
          <p:cNvPr id="34" name="TextBox 33">
            <a:extLst>
              <a:ext uri="{FF2B5EF4-FFF2-40B4-BE49-F238E27FC236}">
                <a16:creationId xmlns:a16="http://schemas.microsoft.com/office/drawing/2014/main" id="{173CA41A-6FF2-4FA8-8F97-F328E1703731}"/>
              </a:ext>
            </a:extLst>
          </p:cNvPr>
          <p:cNvSpPr txBox="1"/>
          <p:nvPr/>
        </p:nvSpPr>
        <p:spPr>
          <a:xfrm>
            <a:off x="7693065" y="3170975"/>
            <a:ext cx="1140511" cy="461665"/>
          </a:xfrm>
          <a:prstGeom prst="rect">
            <a:avLst/>
          </a:prstGeom>
          <a:noFill/>
        </p:spPr>
        <p:txBody>
          <a:bodyPr wrap="square" rtlCol="0">
            <a:spAutoFit/>
          </a:bodyPr>
          <a:lstStyle/>
          <a:p>
            <a:pPr algn="ctr"/>
            <a:r>
              <a:rPr lang="en-MY" sz="1200" dirty="0">
                <a:latin typeface="Century Gothic" panose="020B0502020202020204" pitchFamily="34" charset="0"/>
              </a:rPr>
              <a:t>Avoid crowd places</a:t>
            </a:r>
          </a:p>
        </p:txBody>
      </p:sp>
      <p:sp>
        <p:nvSpPr>
          <p:cNvPr id="35" name="TextBox 34">
            <a:extLst>
              <a:ext uri="{FF2B5EF4-FFF2-40B4-BE49-F238E27FC236}">
                <a16:creationId xmlns:a16="http://schemas.microsoft.com/office/drawing/2014/main" id="{1FA64588-0488-418F-81A3-55675FB9FD88}"/>
              </a:ext>
            </a:extLst>
          </p:cNvPr>
          <p:cNvSpPr txBox="1"/>
          <p:nvPr/>
        </p:nvSpPr>
        <p:spPr>
          <a:xfrm>
            <a:off x="9492777" y="3146656"/>
            <a:ext cx="971877" cy="646331"/>
          </a:xfrm>
          <a:prstGeom prst="rect">
            <a:avLst/>
          </a:prstGeom>
          <a:noFill/>
        </p:spPr>
        <p:txBody>
          <a:bodyPr wrap="square" rtlCol="0">
            <a:spAutoFit/>
          </a:bodyPr>
          <a:lstStyle/>
          <a:p>
            <a:pPr algn="ctr"/>
            <a:r>
              <a:rPr lang="en-MY" sz="1200" dirty="0">
                <a:latin typeface="Century Gothic" panose="020B0502020202020204" pitchFamily="34" charset="0"/>
              </a:rPr>
              <a:t>Keep physical distancing</a:t>
            </a:r>
          </a:p>
        </p:txBody>
      </p:sp>
      <p:sp>
        <p:nvSpPr>
          <p:cNvPr id="36" name="Oval 35">
            <a:extLst>
              <a:ext uri="{FF2B5EF4-FFF2-40B4-BE49-F238E27FC236}">
                <a16:creationId xmlns:a16="http://schemas.microsoft.com/office/drawing/2014/main" id="{3A61ED39-E516-4EAB-B3D8-8C15C8C4D717}"/>
              </a:ext>
            </a:extLst>
          </p:cNvPr>
          <p:cNvSpPr/>
          <p:nvPr/>
        </p:nvSpPr>
        <p:spPr>
          <a:xfrm>
            <a:off x="8687463" y="3938906"/>
            <a:ext cx="1015834" cy="1015834"/>
          </a:xfrm>
          <a:prstGeom prst="ellipse">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7" name="Rectangle 36">
            <a:extLst>
              <a:ext uri="{FF2B5EF4-FFF2-40B4-BE49-F238E27FC236}">
                <a16:creationId xmlns:a16="http://schemas.microsoft.com/office/drawing/2014/main" id="{95525242-7DB8-4226-A3F9-3DF436BC0561}"/>
              </a:ext>
            </a:extLst>
          </p:cNvPr>
          <p:cNvSpPr/>
          <p:nvPr/>
        </p:nvSpPr>
        <p:spPr>
          <a:xfrm>
            <a:off x="8167709" y="5028324"/>
            <a:ext cx="2065022" cy="1015663"/>
          </a:xfrm>
          <a:prstGeom prst="rect">
            <a:avLst/>
          </a:prstGeom>
        </p:spPr>
        <p:txBody>
          <a:bodyPr wrap="square">
            <a:spAutoFit/>
          </a:bodyPr>
          <a:lstStyle/>
          <a:p>
            <a:pPr algn="ctr"/>
            <a:r>
              <a:rPr lang="en-US" sz="1200" dirty="0">
                <a:latin typeface="Century Gothic" panose="020B0502020202020204" pitchFamily="34" charset="0"/>
              </a:rPr>
              <a:t>You are encouraged to check your body temperature before leaving campus compound</a:t>
            </a:r>
          </a:p>
        </p:txBody>
      </p:sp>
      <p:pic>
        <p:nvPicPr>
          <p:cNvPr id="30" name="Picture 29">
            <a:extLst>
              <a:ext uri="{FF2B5EF4-FFF2-40B4-BE49-F238E27FC236}">
                <a16:creationId xmlns:a16="http://schemas.microsoft.com/office/drawing/2014/main" id="{45F9E27F-BF9B-4B1B-9263-84A36055AE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107487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B08D952-9272-4FAF-810C-29E1CF15741A}"/>
              </a:ext>
            </a:extLst>
          </p:cNvPr>
          <p:cNvSpPr/>
          <p:nvPr/>
        </p:nvSpPr>
        <p:spPr>
          <a:xfrm>
            <a:off x="127212" y="102325"/>
            <a:ext cx="650063" cy="65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a:extLst>
              <a:ext uri="{FF2B5EF4-FFF2-40B4-BE49-F238E27FC236}">
                <a16:creationId xmlns:a16="http://schemas.microsoft.com/office/drawing/2014/main" id="{44CD12BE-C120-4959-B3EB-59860FC0A57C}"/>
              </a:ext>
            </a:extLst>
          </p:cNvPr>
          <p:cNvSpPr txBox="1"/>
          <p:nvPr/>
        </p:nvSpPr>
        <p:spPr>
          <a:xfrm>
            <a:off x="201287" y="199219"/>
            <a:ext cx="495649" cy="461665"/>
          </a:xfrm>
          <a:prstGeom prst="rect">
            <a:avLst/>
          </a:prstGeom>
          <a:noFill/>
        </p:spPr>
        <p:txBody>
          <a:bodyPr wrap="none" rtlCol="0">
            <a:spAutoFit/>
          </a:bodyPr>
          <a:lstStyle/>
          <a:p>
            <a:r>
              <a:rPr lang="en-MY" sz="2400" b="1" dirty="0">
                <a:solidFill>
                  <a:schemeClr val="bg1"/>
                </a:solidFill>
              </a:rPr>
              <a:t>14</a:t>
            </a:r>
          </a:p>
        </p:txBody>
      </p:sp>
      <p:sp>
        <p:nvSpPr>
          <p:cNvPr id="8" name="Google Shape;365;p26">
            <a:extLst>
              <a:ext uri="{FF2B5EF4-FFF2-40B4-BE49-F238E27FC236}">
                <a16:creationId xmlns:a16="http://schemas.microsoft.com/office/drawing/2014/main" id="{B6D80743-4937-4041-BB36-5EF2ECD8DEC4}"/>
              </a:ext>
            </a:extLst>
          </p:cNvPr>
          <p:cNvSpPr txBox="1">
            <a:spLocks/>
          </p:cNvSpPr>
          <p:nvPr/>
        </p:nvSpPr>
        <p:spPr>
          <a:xfrm>
            <a:off x="864679" y="88886"/>
            <a:ext cx="9167217"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Guidelines At The Hostel</a:t>
            </a:r>
          </a:p>
        </p:txBody>
      </p:sp>
      <p:pic>
        <p:nvPicPr>
          <p:cNvPr id="9" name="Picture 8">
            <a:extLst>
              <a:ext uri="{FF2B5EF4-FFF2-40B4-BE49-F238E27FC236}">
                <a16:creationId xmlns:a16="http://schemas.microsoft.com/office/drawing/2014/main" id="{E930F4A6-9D33-4DC4-9260-056673605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357" y="3853951"/>
            <a:ext cx="1965232" cy="1324711"/>
          </a:xfrm>
          <a:prstGeom prst="rect">
            <a:avLst/>
          </a:prstGeom>
        </p:spPr>
      </p:pic>
      <p:sp>
        <p:nvSpPr>
          <p:cNvPr id="4" name="Oval 3">
            <a:extLst>
              <a:ext uri="{FF2B5EF4-FFF2-40B4-BE49-F238E27FC236}">
                <a16:creationId xmlns:a16="http://schemas.microsoft.com/office/drawing/2014/main" id="{AB2E4E09-C576-4604-9E6C-C1187889DE5D}"/>
              </a:ext>
            </a:extLst>
          </p:cNvPr>
          <p:cNvSpPr/>
          <p:nvPr/>
        </p:nvSpPr>
        <p:spPr>
          <a:xfrm>
            <a:off x="9804929" y="1997439"/>
            <a:ext cx="1324710" cy="132471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2" name="Group 21">
            <a:extLst>
              <a:ext uri="{FF2B5EF4-FFF2-40B4-BE49-F238E27FC236}">
                <a16:creationId xmlns:a16="http://schemas.microsoft.com/office/drawing/2014/main" id="{F3240DDE-A7F3-4F04-B8E2-95A76D621F48}"/>
              </a:ext>
            </a:extLst>
          </p:cNvPr>
          <p:cNvGrpSpPr/>
          <p:nvPr/>
        </p:nvGrpSpPr>
        <p:grpSpPr>
          <a:xfrm>
            <a:off x="1103203" y="1264916"/>
            <a:ext cx="1324709" cy="1324709"/>
            <a:chOff x="3860472" y="1949618"/>
            <a:chExt cx="1324709" cy="1324709"/>
          </a:xfrm>
        </p:grpSpPr>
        <p:sp>
          <p:nvSpPr>
            <p:cNvPr id="13" name="Oval 12">
              <a:extLst>
                <a:ext uri="{FF2B5EF4-FFF2-40B4-BE49-F238E27FC236}">
                  <a16:creationId xmlns:a16="http://schemas.microsoft.com/office/drawing/2014/main" id="{C33EF8B5-C6E9-4275-BB45-8AF32903AF79}"/>
                </a:ext>
              </a:extLst>
            </p:cNvPr>
            <p:cNvSpPr/>
            <p:nvPr/>
          </p:nvSpPr>
          <p:spPr>
            <a:xfrm>
              <a:off x="3860472" y="1949618"/>
              <a:ext cx="1324709" cy="132470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1517E93E-62C4-4F11-8603-2BBAD68C0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627" y="2166422"/>
              <a:ext cx="846964" cy="869839"/>
            </a:xfrm>
            <a:prstGeom prst="rect">
              <a:avLst/>
            </a:prstGeom>
          </p:spPr>
        </p:pic>
      </p:grpSp>
      <p:sp>
        <p:nvSpPr>
          <p:cNvPr id="19" name="Oval 18">
            <a:extLst>
              <a:ext uri="{FF2B5EF4-FFF2-40B4-BE49-F238E27FC236}">
                <a16:creationId xmlns:a16="http://schemas.microsoft.com/office/drawing/2014/main" id="{5F8DAF5D-C3C6-4BFB-9D94-ED28EA6319C5}"/>
              </a:ext>
            </a:extLst>
          </p:cNvPr>
          <p:cNvSpPr/>
          <p:nvPr/>
        </p:nvSpPr>
        <p:spPr>
          <a:xfrm>
            <a:off x="7340767" y="1325109"/>
            <a:ext cx="1324709" cy="1324709"/>
          </a:xfrm>
          <a:prstGeom prst="ellipse">
            <a:avLst/>
          </a:prstGeom>
          <a:blipFill>
            <a:blip r:embed="rId5"/>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8" name="Group 17">
            <a:extLst>
              <a:ext uri="{FF2B5EF4-FFF2-40B4-BE49-F238E27FC236}">
                <a16:creationId xmlns:a16="http://schemas.microsoft.com/office/drawing/2014/main" id="{A2A0B66A-80AC-4D01-87D2-204D8518C1FE}"/>
              </a:ext>
            </a:extLst>
          </p:cNvPr>
          <p:cNvGrpSpPr/>
          <p:nvPr/>
        </p:nvGrpSpPr>
        <p:grpSpPr>
          <a:xfrm>
            <a:off x="3259043" y="1264916"/>
            <a:ext cx="1324709" cy="1324709"/>
            <a:chOff x="5846079" y="1916013"/>
            <a:chExt cx="1324709" cy="1324709"/>
          </a:xfrm>
        </p:grpSpPr>
        <p:pic>
          <p:nvPicPr>
            <p:cNvPr id="17" name="Picture 16">
              <a:extLst>
                <a:ext uri="{FF2B5EF4-FFF2-40B4-BE49-F238E27FC236}">
                  <a16:creationId xmlns:a16="http://schemas.microsoft.com/office/drawing/2014/main" id="{BB0EA119-2E6D-4CA2-9530-9B6D2A80BA79}"/>
                </a:ext>
              </a:extLst>
            </p:cNvPr>
            <p:cNvPicPr>
              <a:picLocks noChangeAspect="1"/>
            </p:cNvPicPr>
            <p:nvPr/>
          </p:nvPicPr>
          <p:blipFill rotWithShape="1">
            <a:blip r:embed="rId6">
              <a:extLst>
                <a:ext uri="{28A0092B-C50C-407E-A947-70E740481C1C}">
                  <a14:useLocalDpi xmlns:a14="http://schemas.microsoft.com/office/drawing/2010/main" val="0"/>
                </a:ext>
              </a:extLst>
            </a:blip>
            <a:srcRect t="12277" b="20038"/>
            <a:stretch/>
          </p:blipFill>
          <p:spPr>
            <a:xfrm>
              <a:off x="5970507" y="2166422"/>
              <a:ext cx="1200281" cy="812409"/>
            </a:xfrm>
            <a:prstGeom prst="rect">
              <a:avLst/>
            </a:prstGeom>
          </p:spPr>
        </p:pic>
        <p:sp>
          <p:nvSpPr>
            <p:cNvPr id="21" name="Oval 20">
              <a:extLst>
                <a:ext uri="{FF2B5EF4-FFF2-40B4-BE49-F238E27FC236}">
                  <a16:creationId xmlns:a16="http://schemas.microsoft.com/office/drawing/2014/main" id="{F08FB26F-4CF0-493C-9AD9-D7041DE42E38}"/>
                </a:ext>
              </a:extLst>
            </p:cNvPr>
            <p:cNvSpPr/>
            <p:nvPr/>
          </p:nvSpPr>
          <p:spPr>
            <a:xfrm>
              <a:off x="5846079" y="1916013"/>
              <a:ext cx="1324709" cy="132470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3" name="Group 22">
            <a:extLst>
              <a:ext uri="{FF2B5EF4-FFF2-40B4-BE49-F238E27FC236}">
                <a16:creationId xmlns:a16="http://schemas.microsoft.com/office/drawing/2014/main" id="{6AB7C696-95ED-46DA-B4BA-0AD9FB8CE846}"/>
              </a:ext>
            </a:extLst>
          </p:cNvPr>
          <p:cNvGrpSpPr/>
          <p:nvPr/>
        </p:nvGrpSpPr>
        <p:grpSpPr>
          <a:xfrm>
            <a:off x="5297437" y="1264916"/>
            <a:ext cx="1324709" cy="1324709"/>
            <a:chOff x="9594675" y="2634639"/>
            <a:chExt cx="1324709" cy="1324709"/>
          </a:xfrm>
        </p:grpSpPr>
        <p:sp>
          <p:nvSpPr>
            <p:cNvPr id="20" name="Oval 19">
              <a:extLst>
                <a:ext uri="{FF2B5EF4-FFF2-40B4-BE49-F238E27FC236}">
                  <a16:creationId xmlns:a16="http://schemas.microsoft.com/office/drawing/2014/main" id="{9CB709DC-6EEC-4F9F-8562-085A42E7A73F}"/>
                </a:ext>
              </a:extLst>
            </p:cNvPr>
            <p:cNvSpPr/>
            <p:nvPr/>
          </p:nvSpPr>
          <p:spPr>
            <a:xfrm>
              <a:off x="9594675" y="2634639"/>
              <a:ext cx="1324709" cy="132470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4" name="Graphic 23">
              <a:extLst>
                <a:ext uri="{FF2B5EF4-FFF2-40B4-BE49-F238E27FC236}">
                  <a16:creationId xmlns:a16="http://schemas.microsoft.com/office/drawing/2014/main" id="{E319333C-72B8-4B6B-8214-6BC719B79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1728" y="2824806"/>
              <a:ext cx="770601" cy="945077"/>
            </a:xfrm>
            <a:prstGeom prst="rect">
              <a:avLst/>
            </a:prstGeom>
          </p:spPr>
        </p:pic>
      </p:grpSp>
      <p:pic>
        <p:nvPicPr>
          <p:cNvPr id="26" name="Graphic 25">
            <a:extLst>
              <a:ext uri="{FF2B5EF4-FFF2-40B4-BE49-F238E27FC236}">
                <a16:creationId xmlns:a16="http://schemas.microsoft.com/office/drawing/2014/main" id="{DA28F4BC-CAA7-44CA-89A8-CC7FD7A3A1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3718" y="4060483"/>
            <a:ext cx="1341339" cy="990527"/>
          </a:xfrm>
          <a:prstGeom prst="rect">
            <a:avLst/>
          </a:prstGeom>
        </p:spPr>
      </p:pic>
      <p:sp>
        <p:nvSpPr>
          <p:cNvPr id="27" name="TextBox 26">
            <a:extLst>
              <a:ext uri="{FF2B5EF4-FFF2-40B4-BE49-F238E27FC236}">
                <a16:creationId xmlns:a16="http://schemas.microsoft.com/office/drawing/2014/main" id="{CDE1ECB0-DC9D-4E8B-B8AF-07FBD53B34D7}"/>
              </a:ext>
            </a:extLst>
          </p:cNvPr>
          <p:cNvSpPr txBox="1"/>
          <p:nvPr/>
        </p:nvSpPr>
        <p:spPr>
          <a:xfrm>
            <a:off x="7293529" y="5114577"/>
            <a:ext cx="1714835" cy="646331"/>
          </a:xfrm>
          <a:prstGeom prst="rect">
            <a:avLst/>
          </a:prstGeom>
          <a:noFill/>
        </p:spPr>
        <p:txBody>
          <a:bodyPr wrap="square" rtlCol="0">
            <a:spAutoFit/>
          </a:bodyPr>
          <a:lstStyle/>
          <a:p>
            <a:pPr algn="ctr"/>
            <a:r>
              <a:rPr lang="en-US" sz="1200" dirty="0">
                <a:latin typeface="Century Gothic" panose="020B0502020202020204" pitchFamily="34" charset="0"/>
                <a:cs typeface="Calibri" panose="020F0502020204030204" pitchFamily="34" charset="0"/>
              </a:rPr>
              <a:t>Dispose the used face mask in the bins provided.</a:t>
            </a:r>
            <a:endParaRPr lang="en-MY" sz="1200" dirty="0">
              <a:latin typeface="Century Gothic" panose="020B0502020202020204" pitchFamily="34" charset="0"/>
            </a:endParaRPr>
          </a:p>
        </p:txBody>
      </p:sp>
      <p:sp>
        <p:nvSpPr>
          <p:cNvPr id="25" name="Rectangle 24">
            <a:extLst>
              <a:ext uri="{FF2B5EF4-FFF2-40B4-BE49-F238E27FC236}">
                <a16:creationId xmlns:a16="http://schemas.microsoft.com/office/drawing/2014/main" id="{96419B4A-1351-4940-A14B-984168392BAF}"/>
              </a:ext>
            </a:extLst>
          </p:cNvPr>
          <p:cNvSpPr/>
          <p:nvPr/>
        </p:nvSpPr>
        <p:spPr>
          <a:xfrm>
            <a:off x="1123169" y="2671252"/>
            <a:ext cx="1324709" cy="646331"/>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Always keep your hostel room clean</a:t>
            </a:r>
          </a:p>
        </p:txBody>
      </p:sp>
      <p:sp>
        <p:nvSpPr>
          <p:cNvPr id="29" name="Rectangle 28">
            <a:extLst>
              <a:ext uri="{FF2B5EF4-FFF2-40B4-BE49-F238E27FC236}">
                <a16:creationId xmlns:a16="http://schemas.microsoft.com/office/drawing/2014/main" id="{64E90D91-B8D5-4763-96C2-ABFF4E444955}"/>
              </a:ext>
            </a:extLst>
          </p:cNvPr>
          <p:cNvSpPr/>
          <p:nvPr/>
        </p:nvSpPr>
        <p:spPr>
          <a:xfrm>
            <a:off x="3058927" y="2671252"/>
            <a:ext cx="1808490" cy="830997"/>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Sanitize your room doorknob and usage of  disposable gloves is encouraged. </a:t>
            </a:r>
          </a:p>
        </p:txBody>
      </p:sp>
      <p:sp>
        <p:nvSpPr>
          <p:cNvPr id="31" name="Rectangle 30">
            <a:extLst>
              <a:ext uri="{FF2B5EF4-FFF2-40B4-BE49-F238E27FC236}">
                <a16:creationId xmlns:a16="http://schemas.microsoft.com/office/drawing/2014/main" id="{963BA9CA-3A34-4AED-9A79-6FCDE99732BD}"/>
              </a:ext>
            </a:extLst>
          </p:cNvPr>
          <p:cNvSpPr/>
          <p:nvPr/>
        </p:nvSpPr>
        <p:spPr>
          <a:xfrm>
            <a:off x="5165792" y="2671252"/>
            <a:ext cx="1657037" cy="830997"/>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Always wear face mask when you are going out of your hostel compound</a:t>
            </a:r>
          </a:p>
        </p:txBody>
      </p:sp>
      <p:sp>
        <p:nvSpPr>
          <p:cNvPr id="32" name="Rectangle 31">
            <a:extLst>
              <a:ext uri="{FF2B5EF4-FFF2-40B4-BE49-F238E27FC236}">
                <a16:creationId xmlns:a16="http://schemas.microsoft.com/office/drawing/2014/main" id="{20C29C2C-265F-46C2-8CC4-4ED9EE830740}"/>
              </a:ext>
            </a:extLst>
          </p:cNvPr>
          <p:cNvSpPr/>
          <p:nvPr/>
        </p:nvSpPr>
        <p:spPr>
          <a:xfrm>
            <a:off x="788290" y="5114577"/>
            <a:ext cx="1965232" cy="830997"/>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Remember to practice physical and social distancing when you are in hostel.</a:t>
            </a:r>
          </a:p>
        </p:txBody>
      </p:sp>
      <p:pic>
        <p:nvPicPr>
          <p:cNvPr id="33" name="Graphic 32">
            <a:extLst>
              <a:ext uri="{FF2B5EF4-FFF2-40B4-BE49-F238E27FC236}">
                <a16:creationId xmlns:a16="http://schemas.microsoft.com/office/drawing/2014/main" id="{D5B65A32-51F2-45F3-89FA-9175668E93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09806" y="3878207"/>
            <a:ext cx="1221761" cy="1249217"/>
          </a:xfrm>
          <a:prstGeom prst="rect">
            <a:avLst/>
          </a:prstGeom>
        </p:spPr>
      </p:pic>
      <p:sp>
        <p:nvSpPr>
          <p:cNvPr id="34" name="Rectangle 33">
            <a:extLst>
              <a:ext uri="{FF2B5EF4-FFF2-40B4-BE49-F238E27FC236}">
                <a16:creationId xmlns:a16="http://schemas.microsoft.com/office/drawing/2014/main" id="{2EA33FA5-D963-4E7F-887C-909931E10069}"/>
              </a:ext>
            </a:extLst>
          </p:cNvPr>
          <p:cNvSpPr/>
          <p:nvPr/>
        </p:nvSpPr>
        <p:spPr>
          <a:xfrm>
            <a:off x="3020806" y="5114577"/>
            <a:ext cx="1714835" cy="830997"/>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Practice to carry personal sanitizer when going in and out of hostel.</a:t>
            </a:r>
          </a:p>
        </p:txBody>
      </p:sp>
      <p:pic>
        <p:nvPicPr>
          <p:cNvPr id="35" name="Graphic 34">
            <a:extLst>
              <a:ext uri="{FF2B5EF4-FFF2-40B4-BE49-F238E27FC236}">
                <a16:creationId xmlns:a16="http://schemas.microsoft.com/office/drawing/2014/main" id="{DD11EF59-ADA5-4DED-8D63-3F1AEC58B8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47878" y="3975827"/>
            <a:ext cx="1221760" cy="1132673"/>
          </a:xfrm>
          <a:prstGeom prst="rect">
            <a:avLst/>
          </a:prstGeom>
        </p:spPr>
      </p:pic>
      <p:sp>
        <p:nvSpPr>
          <p:cNvPr id="36" name="Rectangle 35">
            <a:extLst>
              <a:ext uri="{FF2B5EF4-FFF2-40B4-BE49-F238E27FC236}">
                <a16:creationId xmlns:a16="http://schemas.microsoft.com/office/drawing/2014/main" id="{355EE291-B6C3-476D-9086-9D33B7AB79CC}"/>
              </a:ext>
            </a:extLst>
          </p:cNvPr>
          <p:cNvSpPr/>
          <p:nvPr/>
        </p:nvSpPr>
        <p:spPr>
          <a:xfrm>
            <a:off x="5127128" y="5114577"/>
            <a:ext cx="1794081" cy="646331"/>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Always wash your hands with soap and sanitizers provided</a:t>
            </a:r>
          </a:p>
        </p:txBody>
      </p:sp>
      <p:sp>
        <p:nvSpPr>
          <p:cNvPr id="37" name="Rectangle 36">
            <a:extLst>
              <a:ext uri="{FF2B5EF4-FFF2-40B4-BE49-F238E27FC236}">
                <a16:creationId xmlns:a16="http://schemas.microsoft.com/office/drawing/2014/main" id="{8A151AF8-8171-4D2E-930A-DFBCF27BB1AA}"/>
              </a:ext>
            </a:extLst>
          </p:cNvPr>
          <p:cNvSpPr/>
          <p:nvPr/>
        </p:nvSpPr>
        <p:spPr>
          <a:xfrm>
            <a:off x="7285512" y="2671252"/>
            <a:ext cx="1491490" cy="461665"/>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Keep your room ventilated</a:t>
            </a:r>
          </a:p>
        </p:txBody>
      </p:sp>
      <p:sp>
        <p:nvSpPr>
          <p:cNvPr id="38" name="Rectangle 37">
            <a:extLst>
              <a:ext uri="{FF2B5EF4-FFF2-40B4-BE49-F238E27FC236}">
                <a16:creationId xmlns:a16="http://schemas.microsoft.com/office/drawing/2014/main" id="{ECD0F0D8-BD35-465E-B755-826914460B50}"/>
              </a:ext>
            </a:extLst>
          </p:cNvPr>
          <p:cNvSpPr/>
          <p:nvPr/>
        </p:nvSpPr>
        <p:spPr>
          <a:xfrm>
            <a:off x="9623934" y="3397645"/>
            <a:ext cx="1965232" cy="1569660"/>
          </a:xfrm>
          <a:prstGeom prst="rect">
            <a:avLst/>
          </a:prstGeom>
        </p:spPr>
        <p:txBody>
          <a:bodyPr wrap="square">
            <a:spAutoFit/>
          </a:bodyPr>
          <a:lstStyle/>
          <a:p>
            <a:pPr algn="ctr"/>
            <a:r>
              <a:rPr lang="en-US" sz="1200" dirty="0">
                <a:latin typeface="Century Gothic" panose="020B0502020202020204" pitchFamily="34" charset="0"/>
                <a:cs typeface="Calibri" panose="020F0502020204030204" pitchFamily="34" charset="0"/>
              </a:rPr>
              <a:t>If you have any symptoms of core throat, runny nose, continues dry cough and high fever, </a:t>
            </a:r>
            <a:r>
              <a:rPr lang="en-US" sz="1200" b="1" dirty="0">
                <a:solidFill>
                  <a:srgbClr val="0070C0"/>
                </a:solidFill>
                <a:latin typeface="Century Gothic" panose="020B0502020202020204" pitchFamily="34" charset="0"/>
                <a:cs typeface="Calibri" panose="020F0502020204030204" pitchFamily="34" charset="0"/>
              </a:rPr>
              <a:t>you are advised to contact hostel warden or student affairs Officer</a:t>
            </a:r>
          </a:p>
        </p:txBody>
      </p:sp>
      <p:cxnSp>
        <p:nvCxnSpPr>
          <p:cNvPr id="39" name="Straight Connector 38">
            <a:extLst>
              <a:ext uri="{FF2B5EF4-FFF2-40B4-BE49-F238E27FC236}">
                <a16:creationId xmlns:a16="http://schemas.microsoft.com/office/drawing/2014/main" id="{D6A977A1-CB27-41C4-976B-A6057F4457EB}"/>
              </a:ext>
            </a:extLst>
          </p:cNvPr>
          <p:cNvCxnSpPr/>
          <p:nvPr/>
        </p:nvCxnSpPr>
        <p:spPr>
          <a:xfrm>
            <a:off x="9340949" y="1097280"/>
            <a:ext cx="0" cy="50221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D38F8E8-4DCC-448E-ACE1-480555F1C6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94574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ovid outbreak">
            <a:extLst>
              <a:ext uri="{FF2B5EF4-FFF2-40B4-BE49-F238E27FC236}">
                <a16:creationId xmlns:a16="http://schemas.microsoft.com/office/drawing/2014/main" id="{03A546DC-E07E-4E62-A013-18DFCE4A82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18" b="9831"/>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A95EEA-C25B-4273-BBBC-D1A7C68837F4}"/>
              </a:ext>
            </a:extLst>
          </p:cNvPr>
          <p:cNvSpPr/>
          <p:nvPr/>
        </p:nvSpPr>
        <p:spPr>
          <a:xfrm>
            <a:off x="4599296" y="3919534"/>
            <a:ext cx="7592703" cy="121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26" name="Picture 2" descr="Image result for covid outbreak">
            <a:extLst>
              <a:ext uri="{FF2B5EF4-FFF2-40B4-BE49-F238E27FC236}">
                <a16:creationId xmlns:a16="http://schemas.microsoft.com/office/drawing/2014/main" id="{BE798C27-0AB0-41B4-8B46-7EB4DCE163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918" b="92593" l="28625" r="67250"/>
                    </a14:imgEffect>
                  </a14:imgLayer>
                </a14:imgProps>
              </a:ext>
              <a:ext uri="{28A0092B-C50C-407E-A947-70E740481C1C}">
                <a14:useLocalDpi xmlns:a14="http://schemas.microsoft.com/office/drawing/2010/main" val="0"/>
              </a:ext>
            </a:extLst>
          </a:blip>
          <a:srcRect/>
          <a:stretch>
            <a:fillRect/>
          </a:stretch>
        </p:blipFill>
        <p:spPr bwMode="auto">
          <a:xfrm>
            <a:off x="-498141" y="1408919"/>
            <a:ext cx="7620000" cy="488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vid outbreak">
            <a:extLst>
              <a:ext uri="{FF2B5EF4-FFF2-40B4-BE49-F238E27FC236}">
                <a16:creationId xmlns:a16="http://schemas.microsoft.com/office/drawing/2014/main" id="{9D194C9B-18FD-4855-95A7-801066FB74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918" b="92593" l="28625" r="67250"/>
                    </a14:imgEffect>
                  </a14:imgLayer>
                </a14:imgProps>
              </a:ext>
              <a:ext uri="{28A0092B-C50C-407E-A947-70E740481C1C}">
                <a14:useLocalDpi xmlns:a14="http://schemas.microsoft.com/office/drawing/2010/main" val="0"/>
              </a:ext>
            </a:extLst>
          </a:blip>
          <a:srcRect/>
          <a:stretch>
            <a:fillRect/>
          </a:stretch>
        </p:blipFill>
        <p:spPr bwMode="auto">
          <a:xfrm>
            <a:off x="8202308" y="687666"/>
            <a:ext cx="3016155" cy="1934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48EAD36-87CE-4773-A9DF-DA585A3E7749}"/>
              </a:ext>
            </a:extLst>
          </p:cNvPr>
          <p:cNvSpPr/>
          <p:nvPr/>
        </p:nvSpPr>
        <p:spPr>
          <a:xfrm>
            <a:off x="0" y="1408919"/>
            <a:ext cx="9021170" cy="12128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Google Shape;365;p26">
            <a:extLst>
              <a:ext uri="{FF2B5EF4-FFF2-40B4-BE49-F238E27FC236}">
                <a16:creationId xmlns:a16="http://schemas.microsoft.com/office/drawing/2014/main" id="{AA090161-1B59-47EE-9B13-0273D2BBCF57}"/>
              </a:ext>
            </a:extLst>
          </p:cNvPr>
          <p:cNvSpPr txBox="1">
            <a:spLocks/>
          </p:cNvSpPr>
          <p:nvPr/>
        </p:nvSpPr>
        <p:spPr>
          <a:xfrm>
            <a:off x="833553" y="165472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MY" sz="3600" b="1" dirty="0">
                <a:solidFill>
                  <a:schemeClr val="bg1"/>
                </a:solidFill>
                <a:latin typeface="Century Gothic" panose="020B0502020202020204" pitchFamily="34" charset="0"/>
              </a:rPr>
              <a:t>In case of COVID-19 outbreak in MMU campus , please refer to</a:t>
            </a:r>
          </a:p>
        </p:txBody>
      </p:sp>
      <p:sp>
        <p:nvSpPr>
          <p:cNvPr id="11" name="Google Shape;365;p26">
            <a:extLst>
              <a:ext uri="{FF2B5EF4-FFF2-40B4-BE49-F238E27FC236}">
                <a16:creationId xmlns:a16="http://schemas.microsoft.com/office/drawing/2014/main" id="{3615B5B4-4664-462E-88AB-A559BEFAF09D}"/>
              </a:ext>
            </a:extLst>
          </p:cNvPr>
          <p:cNvSpPr txBox="1">
            <a:spLocks/>
          </p:cNvSpPr>
          <p:nvPr/>
        </p:nvSpPr>
        <p:spPr>
          <a:xfrm>
            <a:off x="5140522" y="4198101"/>
            <a:ext cx="612357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solidFill>
                  <a:srgbClr val="FF0000"/>
                </a:solidFill>
                <a:latin typeface="Century Gothic" panose="020B0502020202020204" pitchFamily="34" charset="0"/>
              </a:rPr>
              <a:t>Outbreak Management</a:t>
            </a:r>
          </a:p>
          <a:p>
            <a:pPr algn="l"/>
            <a:r>
              <a:rPr lang="en-MY" sz="3600" b="1" dirty="0">
                <a:solidFill>
                  <a:srgbClr val="FF0000"/>
                </a:solidFill>
                <a:latin typeface="Century Gothic" panose="020B0502020202020204" pitchFamily="34" charset="0"/>
              </a:rPr>
              <a:t>Process Flow</a:t>
            </a:r>
          </a:p>
        </p:txBody>
      </p:sp>
    </p:spTree>
    <p:extLst>
      <p:ext uri="{BB962C8B-B14F-4D97-AF65-F5344CB8AC3E}">
        <p14:creationId xmlns:p14="http://schemas.microsoft.com/office/powerpoint/2010/main" val="253959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41976144-6A0E-4395-9D6C-54C846EA3DB4}"/>
              </a:ext>
            </a:extLst>
          </p:cNvPr>
          <p:cNvPicPr>
            <a:picLocks noChangeAspect="1"/>
          </p:cNvPicPr>
          <p:nvPr/>
        </p:nvPicPr>
        <p:blipFill>
          <a:blip r:embed="rId3"/>
          <a:stretch>
            <a:fillRect/>
          </a:stretch>
        </p:blipFill>
        <p:spPr>
          <a:xfrm>
            <a:off x="204953" y="83027"/>
            <a:ext cx="11928276" cy="6774973"/>
          </a:xfrm>
          <a:prstGeom prst="rect">
            <a:avLst/>
          </a:prstGeom>
        </p:spPr>
      </p:pic>
      <p:sp>
        <p:nvSpPr>
          <p:cNvPr id="90" name="TextBox 89">
            <a:extLst>
              <a:ext uri="{FF2B5EF4-FFF2-40B4-BE49-F238E27FC236}">
                <a16:creationId xmlns:a16="http://schemas.microsoft.com/office/drawing/2014/main" id="{B9554847-73A9-41EE-BA6A-7378B46994D7}"/>
              </a:ext>
            </a:extLst>
          </p:cNvPr>
          <p:cNvSpPr txBox="1"/>
          <p:nvPr/>
        </p:nvSpPr>
        <p:spPr>
          <a:xfrm>
            <a:off x="3922691" y="10331"/>
            <a:ext cx="3904723" cy="338554"/>
          </a:xfrm>
          <a:prstGeom prst="rect">
            <a:avLst/>
          </a:prstGeom>
          <a:solidFill>
            <a:srgbClr val="FFC000"/>
          </a:solidFill>
          <a:ln>
            <a:noFill/>
          </a:ln>
          <a:effectLst>
            <a:outerShdw blurRad="50800" dist="38100" dir="2700000" algn="tl" rotWithShape="0">
              <a:prstClr val="black">
                <a:alpha val="40000"/>
              </a:prstClr>
            </a:outerShdw>
          </a:effectLst>
        </p:spPr>
        <p:txBody>
          <a:bodyPr wrap="none" rtlCol="0">
            <a:spAutoFit/>
          </a:bodyPr>
          <a:lstStyle/>
          <a:p>
            <a:r>
              <a:rPr lang="en-MY" sz="1600" b="1" dirty="0"/>
              <a:t>Outbreak Management Process For Student</a:t>
            </a:r>
          </a:p>
        </p:txBody>
      </p:sp>
      <p:pic>
        <p:nvPicPr>
          <p:cNvPr id="103" name="Picture 102">
            <a:extLst>
              <a:ext uri="{FF2B5EF4-FFF2-40B4-BE49-F238E27FC236}">
                <a16:creationId xmlns:a16="http://schemas.microsoft.com/office/drawing/2014/main" id="{4C9DE0BF-1E21-485C-85AE-23AC0EDDB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4156" y="134686"/>
            <a:ext cx="1006031" cy="3488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28BD2215-BF3C-49DD-93E2-01364CCE8DBB}"/>
              </a:ext>
            </a:extLst>
          </p:cNvPr>
          <p:cNvSpPr/>
          <p:nvPr/>
        </p:nvSpPr>
        <p:spPr>
          <a:xfrm>
            <a:off x="1524927" y="1198660"/>
            <a:ext cx="4634796" cy="2692190"/>
          </a:xfrm>
          <a:prstGeom prst="roundRect">
            <a:avLst>
              <a:gd name="adj" fmla="val 703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Google Shape;357;p25">
            <a:extLst>
              <a:ext uri="{FF2B5EF4-FFF2-40B4-BE49-F238E27FC236}">
                <a16:creationId xmlns:a16="http://schemas.microsoft.com/office/drawing/2014/main" id="{D2DEF637-8098-4277-9254-03E4811F0A14}"/>
              </a:ext>
            </a:extLst>
          </p:cNvPr>
          <p:cNvSpPr txBox="1">
            <a:spLocks/>
          </p:cNvSpPr>
          <p:nvPr/>
        </p:nvSpPr>
        <p:spPr>
          <a:xfrm>
            <a:off x="2545658" y="4108945"/>
            <a:ext cx="7924482" cy="346240"/>
          </a:xfrm>
          <a:prstGeom prst="rect">
            <a:avLst/>
          </a:prstGeom>
        </p:spPr>
        <p:txBody>
          <a:bodyPr spcFirstLastPara="1" vert="horz" wrap="square"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6385" algn="l">
              <a:lnSpc>
                <a:spcPct val="96761"/>
              </a:lnSpc>
              <a:spcBef>
                <a:spcPts val="0"/>
              </a:spcBef>
              <a:buClr>
                <a:srgbClr val="000000"/>
              </a:buClr>
              <a:buFont typeface="Arial"/>
              <a:buNone/>
            </a:pPr>
            <a:r>
              <a:rPr lang="en-US" sz="1800" b="1" dirty="0">
                <a:solidFill>
                  <a:srgbClr val="006FC0"/>
                </a:solidFill>
                <a:latin typeface="Century Gothic" panose="020B0502020202020204" pitchFamily="34" charset="0"/>
                <a:ea typeface="Trebuchet MS"/>
                <a:cs typeface="Trebuchet MS"/>
                <a:sym typeface="Trebuchet MS"/>
              </a:rPr>
              <a:t>Pandemic can be stressful.. Take care of your mental health</a:t>
            </a:r>
            <a:endParaRPr lang="en-US" sz="1800" dirty="0">
              <a:solidFill>
                <a:schemeClr val="dk1"/>
              </a:solidFill>
              <a:latin typeface="Century Gothic" panose="020B0502020202020204" pitchFamily="34" charset="0"/>
              <a:ea typeface="Trebuchet MS"/>
              <a:cs typeface="Trebuchet MS"/>
              <a:sym typeface="Trebuchet MS"/>
            </a:endParaRPr>
          </a:p>
        </p:txBody>
      </p:sp>
      <p:sp>
        <p:nvSpPr>
          <p:cNvPr id="6" name="Google Shape;365;p26">
            <a:extLst>
              <a:ext uri="{FF2B5EF4-FFF2-40B4-BE49-F238E27FC236}">
                <a16:creationId xmlns:a16="http://schemas.microsoft.com/office/drawing/2014/main" id="{E2340BA9-5C7E-4EF8-BD84-0FCA3C02F00C}"/>
              </a:ext>
            </a:extLst>
          </p:cNvPr>
          <p:cNvSpPr txBox="1">
            <a:spLocks/>
          </p:cNvSpPr>
          <p:nvPr/>
        </p:nvSpPr>
        <p:spPr>
          <a:xfrm>
            <a:off x="359709" y="5259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Student’s Support</a:t>
            </a:r>
          </a:p>
        </p:txBody>
      </p:sp>
      <p:sp>
        <p:nvSpPr>
          <p:cNvPr id="7" name="Google Shape;391;p29">
            <a:extLst>
              <a:ext uri="{FF2B5EF4-FFF2-40B4-BE49-F238E27FC236}">
                <a16:creationId xmlns:a16="http://schemas.microsoft.com/office/drawing/2014/main" id="{B15BFA72-829A-44BB-83E4-B340101E4BB9}"/>
              </a:ext>
            </a:extLst>
          </p:cNvPr>
          <p:cNvSpPr txBox="1">
            <a:spLocks/>
          </p:cNvSpPr>
          <p:nvPr/>
        </p:nvSpPr>
        <p:spPr>
          <a:xfrm>
            <a:off x="2931405" y="899316"/>
            <a:ext cx="6817393" cy="34624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dirty="0">
                <a:solidFill>
                  <a:srgbClr val="0070C0"/>
                </a:solidFill>
                <a:latin typeface="Century Gothic" panose="020B0502020202020204" pitchFamily="34" charset="0"/>
                <a:ea typeface="Encode Sans Semi Condensed SemiBold"/>
                <a:cs typeface="Encode Sans Semi Condensed SemiBold"/>
                <a:sym typeface="Encode Sans Semi Condensed SemiBold"/>
              </a:rPr>
              <a:t>For any questions and further information, please contact:</a:t>
            </a:r>
          </a:p>
        </p:txBody>
      </p:sp>
      <p:sp>
        <p:nvSpPr>
          <p:cNvPr id="3" name="Rectangle 2">
            <a:extLst>
              <a:ext uri="{FF2B5EF4-FFF2-40B4-BE49-F238E27FC236}">
                <a16:creationId xmlns:a16="http://schemas.microsoft.com/office/drawing/2014/main" id="{82F79A71-1448-4BCD-BA4E-542FA3FA8533}"/>
              </a:ext>
            </a:extLst>
          </p:cNvPr>
          <p:cNvSpPr/>
          <p:nvPr/>
        </p:nvSpPr>
        <p:spPr>
          <a:xfrm>
            <a:off x="2043484" y="4957557"/>
            <a:ext cx="2712007" cy="769441"/>
          </a:xfrm>
          <a:prstGeom prst="rect">
            <a:avLst/>
          </a:prstGeom>
        </p:spPr>
        <p:txBody>
          <a:bodyPr wrap="square">
            <a:spAutoFit/>
          </a:bodyPr>
          <a:lstStyle/>
          <a:p>
            <a:pPr algn="ctr"/>
            <a:r>
              <a:rPr lang="en-MY" sz="1100" dirty="0" err="1">
                <a:latin typeface="Century Gothic" panose="020B0502020202020204" pitchFamily="34" charset="0"/>
              </a:rPr>
              <a:t>Ms.Nur</a:t>
            </a:r>
            <a:r>
              <a:rPr lang="en-MY" sz="1100" dirty="0">
                <a:latin typeface="Century Gothic" panose="020B0502020202020204" pitchFamily="34" charset="0"/>
              </a:rPr>
              <a:t> </a:t>
            </a:r>
            <a:r>
              <a:rPr lang="en-MY" sz="1100" dirty="0" err="1">
                <a:latin typeface="Century Gothic" panose="020B0502020202020204" pitchFamily="34" charset="0"/>
              </a:rPr>
              <a:t>Ramizah</a:t>
            </a:r>
            <a:r>
              <a:rPr lang="en-MY" sz="1100" dirty="0">
                <a:latin typeface="Century Gothic" panose="020B0502020202020204" pitchFamily="34" charset="0"/>
              </a:rPr>
              <a:t> </a:t>
            </a:r>
            <a:r>
              <a:rPr lang="en-MY" sz="1100" dirty="0" err="1">
                <a:latin typeface="Century Gothic" panose="020B0502020202020204" pitchFamily="34" charset="0"/>
              </a:rPr>
              <a:t>Alasri</a:t>
            </a:r>
            <a:endParaRPr lang="en-MY" sz="1100" dirty="0">
              <a:latin typeface="Century Gothic" panose="020B0502020202020204" pitchFamily="34" charset="0"/>
            </a:endParaRPr>
          </a:p>
          <a:p>
            <a:pPr algn="ctr"/>
            <a:r>
              <a:rPr lang="en-MY" sz="1100" dirty="0">
                <a:latin typeface="Century Gothic" panose="020B0502020202020204" pitchFamily="34" charset="0"/>
              </a:rPr>
              <a:t>Head of </a:t>
            </a:r>
            <a:r>
              <a:rPr lang="en-MY" sz="1100" dirty="0" err="1">
                <a:latin typeface="Century Gothic" panose="020B0502020202020204" pitchFamily="34" charset="0"/>
              </a:rPr>
              <a:t>Counseling</a:t>
            </a:r>
            <a:r>
              <a:rPr lang="en-MY" sz="1100" dirty="0">
                <a:latin typeface="Century Gothic" panose="020B0502020202020204" pitchFamily="34" charset="0"/>
              </a:rPr>
              <a:t> Unit/</a:t>
            </a:r>
            <a:r>
              <a:rPr lang="en-MY" sz="1100" dirty="0" err="1">
                <a:latin typeface="Century Gothic" panose="020B0502020202020204" pitchFamily="34" charset="0"/>
              </a:rPr>
              <a:t>Counselor</a:t>
            </a:r>
            <a:endParaRPr lang="en-MY" sz="1100" dirty="0">
              <a:latin typeface="Century Gothic" panose="020B0502020202020204" pitchFamily="34" charset="0"/>
            </a:endParaRPr>
          </a:p>
          <a:p>
            <a:pPr algn="ctr"/>
            <a:r>
              <a:rPr lang="en-MY" sz="1100" dirty="0">
                <a:latin typeface="Century Gothic" panose="020B0502020202020204" pitchFamily="34" charset="0"/>
              </a:rPr>
              <a:t>Email: ramizah.alasri@mmu.edy.my</a:t>
            </a:r>
          </a:p>
          <a:p>
            <a:pPr algn="ctr"/>
            <a:r>
              <a:rPr lang="en-MY" sz="1100" dirty="0">
                <a:latin typeface="Century Gothic" panose="020B0502020202020204" pitchFamily="34" charset="0"/>
              </a:rPr>
              <a:t>based at Cyberjaya Campus</a:t>
            </a:r>
          </a:p>
        </p:txBody>
      </p:sp>
      <p:sp>
        <p:nvSpPr>
          <p:cNvPr id="2" name="Rectangle: Rounded Corners 1">
            <a:extLst>
              <a:ext uri="{FF2B5EF4-FFF2-40B4-BE49-F238E27FC236}">
                <a16:creationId xmlns:a16="http://schemas.microsoft.com/office/drawing/2014/main" id="{9D7D570A-41DD-4295-9312-9D0AB6B8DCD2}"/>
              </a:ext>
            </a:extLst>
          </p:cNvPr>
          <p:cNvSpPr/>
          <p:nvPr/>
        </p:nvSpPr>
        <p:spPr>
          <a:xfrm>
            <a:off x="2032483" y="4935127"/>
            <a:ext cx="2712007" cy="791871"/>
          </a:xfrm>
          <a:prstGeom prst="roundRect">
            <a:avLst/>
          </a:prstGeom>
          <a:noFill/>
          <a:ln w="1587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F83F0545-0818-447D-9D2A-D9C7B8214264}"/>
              </a:ext>
            </a:extLst>
          </p:cNvPr>
          <p:cNvSpPr/>
          <p:nvPr/>
        </p:nvSpPr>
        <p:spPr>
          <a:xfrm>
            <a:off x="4885394" y="4957554"/>
            <a:ext cx="2712007" cy="769441"/>
          </a:xfrm>
          <a:prstGeom prst="rect">
            <a:avLst/>
          </a:prstGeom>
        </p:spPr>
        <p:txBody>
          <a:bodyPr wrap="square">
            <a:spAutoFit/>
          </a:bodyPr>
          <a:lstStyle/>
          <a:p>
            <a:pPr algn="ctr"/>
            <a:r>
              <a:rPr lang="en-MY" sz="1100" dirty="0" err="1">
                <a:latin typeface="Century Gothic" panose="020B0502020202020204" pitchFamily="34" charset="0"/>
              </a:rPr>
              <a:t>Ms.Norhidayu</a:t>
            </a:r>
            <a:r>
              <a:rPr lang="en-MY" sz="1100" dirty="0">
                <a:latin typeface="Century Gothic" panose="020B0502020202020204" pitchFamily="34" charset="0"/>
              </a:rPr>
              <a:t> Ahmad</a:t>
            </a:r>
          </a:p>
          <a:p>
            <a:pPr algn="ctr"/>
            <a:r>
              <a:rPr lang="en-MY" sz="1100" dirty="0" err="1">
                <a:latin typeface="Century Gothic" panose="020B0502020202020204" pitchFamily="34" charset="0"/>
              </a:rPr>
              <a:t>Counselor</a:t>
            </a:r>
            <a:endParaRPr lang="en-MY" sz="1100" dirty="0">
              <a:latin typeface="Century Gothic" panose="020B0502020202020204" pitchFamily="34" charset="0"/>
            </a:endParaRPr>
          </a:p>
          <a:p>
            <a:pPr algn="ctr"/>
            <a:r>
              <a:rPr lang="en-MY" sz="1100" dirty="0">
                <a:latin typeface="Century Gothic" panose="020B0502020202020204" pitchFamily="34" charset="0"/>
              </a:rPr>
              <a:t>norhidayu.ahmad@mmu.edu.my</a:t>
            </a:r>
          </a:p>
          <a:p>
            <a:pPr algn="ctr"/>
            <a:r>
              <a:rPr lang="en-MY" sz="1100" dirty="0">
                <a:latin typeface="Century Gothic" panose="020B0502020202020204" pitchFamily="34" charset="0"/>
              </a:rPr>
              <a:t>based at Melaka Campus</a:t>
            </a:r>
          </a:p>
        </p:txBody>
      </p:sp>
      <p:sp>
        <p:nvSpPr>
          <p:cNvPr id="10" name="Rectangle: Rounded Corners 9">
            <a:extLst>
              <a:ext uri="{FF2B5EF4-FFF2-40B4-BE49-F238E27FC236}">
                <a16:creationId xmlns:a16="http://schemas.microsoft.com/office/drawing/2014/main" id="{6DB0C71B-06FD-43F0-A54D-390CC22CEAA5}"/>
              </a:ext>
            </a:extLst>
          </p:cNvPr>
          <p:cNvSpPr/>
          <p:nvPr/>
        </p:nvSpPr>
        <p:spPr>
          <a:xfrm>
            <a:off x="4883477" y="4935126"/>
            <a:ext cx="2712007" cy="791871"/>
          </a:xfrm>
          <a:prstGeom prst="roundRect">
            <a:avLst/>
          </a:prstGeom>
          <a:noFill/>
          <a:ln w="1587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C687E72C-C3EE-4FD5-AF49-E173DB062AD7}"/>
              </a:ext>
            </a:extLst>
          </p:cNvPr>
          <p:cNvSpPr/>
          <p:nvPr/>
        </p:nvSpPr>
        <p:spPr>
          <a:xfrm>
            <a:off x="7770295" y="4935124"/>
            <a:ext cx="2712007" cy="769441"/>
          </a:xfrm>
          <a:prstGeom prst="rect">
            <a:avLst/>
          </a:prstGeom>
        </p:spPr>
        <p:txBody>
          <a:bodyPr wrap="square">
            <a:spAutoFit/>
          </a:bodyPr>
          <a:lstStyle/>
          <a:p>
            <a:pPr algn="ctr"/>
            <a:r>
              <a:rPr lang="en-MY" sz="1100" dirty="0" err="1">
                <a:latin typeface="Century Gothic" panose="020B0502020202020204" pitchFamily="34" charset="0"/>
              </a:rPr>
              <a:t>Mdm.Nurul</a:t>
            </a:r>
            <a:r>
              <a:rPr lang="en-MY" sz="1100" dirty="0">
                <a:latin typeface="Century Gothic" panose="020B0502020202020204" pitchFamily="34" charset="0"/>
              </a:rPr>
              <a:t> </a:t>
            </a:r>
            <a:r>
              <a:rPr lang="en-MY" sz="1100" dirty="0" err="1">
                <a:latin typeface="Century Gothic" panose="020B0502020202020204" pitchFamily="34" charset="0"/>
              </a:rPr>
              <a:t>Ahmal</a:t>
            </a:r>
            <a:r>
              <a:rPr lang="en-MY" sz="1100" dirty="0">
                <a:latin typeface="Century Gothic" panose="020B0502020202020204" pitchFamily="34" charset="0"/>
              </a:rPr>
              <a:t> </a:t>
            </a:r>
            <a:r>
              <a:rPr lang="en-MY" sz="1100" dirty="0" err="1">
                <a:latin typeface="Century Gothic" panose="020B0502020202020204" pitchFamily="34" charset="0"/>
              </a:rPr>
              <a:t>Nawawi</a:t>
            </a:r>
            <a:endParaRPr lang="en-MY" sz="1100" dirty="0">
              <a:latin typeface="Century Gothic" panose="020B0502020202020204" pitchFamily="34" charset="0"/>
            </a:endParaRPr>
          </a:p>
          <a:p>
            <a:pPr algn="ctr"/>
            <a:r>
              <a:rPr lang="en-MY" sz="1100" dirty="0" err="1">
                <a:latin typeface="Century Gothic" panose="020B0502020202020204" pitchFamily="34" charset="0"/>
              </a:rPr>
              <a:t>Counselor</a:t>
            </a:r>
            <a:endParaRPr lang="en-MY" sz="1100" dirty="0">
              <a:latin typeface="Century Gothic" panose="020B0502020202020204" pitchFamily="34" charset="0"/>
            </a:endParaRPr>
          </a:p>
          <a:p>
            <a:pPr algn="ctr"/>
            <a:r>
              <a:rPr lang="en-MY" sz="1100" dirty="0">
                <a:latin typeface="Century Gothic" panose="020B0502020202020204" pitchFamily="34" charset="0"/>
              </a:rPr>
              <a:t>ahmal.nawawi@mmu.edu.my</a:t>
            </a:r>
          </a:p>
          <a:p>
            <a:pPr algn="ctr"/>
            <a:r>
              <a:rPr lang="en-MY" sz="1100" dirty="0">
                <a:latin typeface="Century Gothic" panose="020B0502020202020204" pitchFamily="34" charset="0"/>
              </a:rPr>
              <a:t>based at Melaka Campus</a:t>
            </a:r>
          </a:p>
        </p:txBody>
      </p:sp>
      <p:sp>
        <p:nvSpPr>
          <p:cNvPr id="11" name="Rectangle: Rounded Corners 10">
            <a:extLst>
              <a:ext uri="{FF2B5EF4-FFF2-40B4-BE49-F238E27FC236}">
                <a16:creationId xmlns:a16="http://schemas.microsoft.com/office/drawing/2014/main" id="{8D7810B4-9E59-4021-99AC-D2CF706015F1}"/>
              </a:ext>
            </a:extLst>
          </p:cNvPr>
          <p:cNvSpPr/>
          <p:nvPr/>
        </p:nvSpPr>
        <p:spPr>
          <a:xfrm>
            <a:off x="7745377" y="4935125"/>
            <a:ext cx="2712007" cy="791871"/>
          </a:xfrm>
          <a:prstGeom prst="roundRect">
            <a:avLst/>
          </a:prstGeom>
          <a:noFill/>
          <a:ln w="1587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a:extLst>
              <a:ext uri="{FF2B5EF4-FFF2-40B4-BE49-F238E27FC236}">
                <a16:creationId xmlns:a16="http://schemas.microsoft.com/office/drawing/2014/main" id="{F048E6A6-C110-4739-BCDC-BD744A15D29A}"/>
              </a:ext>
            </a:extLst>
          </p:cNvPr>
          <p:cNvSpPr/>
          <p:nvPr/>
        </p:nvSpPr>
        <p:spPr>
          <a:xfrm>
            <a:off x="3217817" y="5740103"/>
            <a:ext cx="6096000" cy="276999"/>
          </a:xfrm>
          <a:prstGeom prst="rect">
            <a:avLst/>
          </a:prstGeom>
        </p:spPr>
        <p:txBody>
          <a:bodyPr>
            <a:spAutoFit/>
          </a:bodyPr>
          <a:lstStyle/>
          <a:p>
            <a:pPr algn="ctr"/>
            <a:r>
              <a:rPr lang="en-MY" sz="1200" dirty="0">
                <a:latin typeface="Century Gothic" panose="020B0502020202020204" pitchFamily="34" charset="0"/>
              </a:rPr>
              <a:t>Reach to us via email in making appointment to 'Meet' online</a:t>
            </a:r>
          </a:p>
        </p:txBody>
      </p:sp>
      <p:sp>
        <p:nvSpPr>
          <p:cNvPr id="21" name="Rectangle 20">
            <a:extLst>
              <a:ext uri="{FF2B5EF4-FFF2-40B4-BE49-F238E27FC236}">
                <a16:creationId xmlns:a16="http://schemas.microsoft.com/office/drawing/2014/main" id="{A9D6263B-E462-46D7-B2B9-FC6E0A0BD36F}"/>
              </a:ext>
            </a:extLst>
          </p:cNvPr>
          <p:cNvSpPr/>
          <p:nvPr/>
        </p:nvSpPr>
        <p:spPr>
          <a:xfrm>
            <a:off x="2666031" y="6128152"/>
            <a:ext cx="7199572" cy="450636"/>
          </a:xfrm>
          <a:prstGeom prst="rect">
            <a:avLst/>
          </a:prstGeom>
        </p:spPr>
        <p:txBody>
          <a:bodyPr wrap="square">
            <a:spAutoFit/>
          </a:bodyPr>
          <a:lstStyle/>
          <a:p>
            <a:pPr marL="186385" algn="ctr">
              <a:lnSpc>
                <a:spcPct val="96761"/>
              </a:lnSpc>
              <a:buClr>
                <a:srgbClr val="000000"/>
              </a:buClr>
            </a:pPr>
            <a:r>
              <a:rPr lang="en-US" sz="1200" dirty="0">
                <a:solidFill>
                  <a:srgbClr val="0070C0"/>
                </a:solidFill>
                <a:latin typeface="Century Gothic" panose="020B0502020202020204" pitchFamily="34" charset="0"/>
                <a:ea typeface="Trebuchet MS"/>
                <a:cs typeface="Trebuchet MS"/>
                <a:sym typeface="Trebuchet MS"/>
              </a:rPr>
              <a:t>Alternatively, can reach MOH Emotional Health and Psychological Covid-19 support line </a:t>
            </a:r>
          </a:p>
          <a:p>
            <a:pPr marL="186385" algn="ctr">
              <a:lnSpc>
                <a:spcPct val="96761"/>
              </a:lnSpc>
              <a:buClr>
                <a:srgbClr val="000000"/>
              </a:buClr>
            </a:pPr>
            <a:r>
              <a:rPr lang="en-US" sz="1200" dirty="0">
                <a:solidFill>
                  <a:srgbClr val="0070C0"/>
                </a:solidFill>
                <a:latin typeface="Century Gothic" panose="020B0502020202020204" pitchFamily="34" charset="0"/>
                <a:ea typeface="Trebuchet MS"/>
                <a:cs typeface="Trebuchet MS"/>
                <a:sym typeface="Trebuchet MS"/>
              </a:rPr>
              <a:t>from 8am to 5pm at 011-63996482, 011-63994236 or 03-29359935</a:t>
            </a:r>
          </a:p>
        </p:txBody>
      </p:sp>
      <p:sp>
        <p:nvSpPr>
          <p:cNvPr id="33" name="Rectangle 32">
            <a:extLst>
              <a:ext uri="{FF2B5EF4-FFF2-40B4-BE49-F238E27FC236}">
                <a16:creationId xmlns:a16="http://schemas.microsoft.com/office/drawing/2014/main" id="{F27F371B-66E3-4FFC-BAC4-FD6FBF92952A}"/>
              </a:ext>
            </a:extLst>
          </p:cNvPr>
          <p:cNvSpPr/>
          <p:nvPr/>
        </p:nvSpPr>
        <p:spPr>
          <a:xfrm>
            <a:off x="2504595" y="1819991"/>
            <a:ext cx="2712007" cy="600164"/>
          </a:xfrm>
          <a:prstGeom prst="rect">
            <a:avLst/>
          </a:prstGeom>
        </p:spPr>
        <p:txBody>
          <a:bodyPr wrap="square">
            <a:spAutoFit/>
          </a:bodyPr>
          <a:lstStyle/>
          <a:p>
            <a:pPr algn="ctr"/>
            <a:r>
              <a:rPr lang="en-MY" sz="1100" dirty="0" err="1">
                <a:latin typeface="Century Gothic" panose="020B0502020202020204" pitchFamily="34" charset="0"/>
              </a:rPr>
              <a:t>Kesavan</a:t>
            </a:r>
            <a:r>
              <a:rPr lang="en-MY" sz="1100" dirty="0">
                <a:latin typeface="Century Gothic" panose="020B0502020202020204" pitchFamily="34" charset="0"/>
              </a:rPr>
              <a:t> A Arumugam</a:t>
            </a:r>
          </a:p>
          <a:p>
            <a:pPr algn="ctr"/>
            <a:r>
              <a:rPr lang="en-MY" sz="1100" dirty="0">
                <a:latin typeface="Century Gothic" panose="020B0502020202020204" pitchFamily="34" charset="0"/>
              </a:rPr>
              <a:t>Email: kesavan@mmu.edu.my</a:t>
            </a:r>
          </a:p>
          <a:p>
            <a:pPr algn="ctr"/>
            <a:r>
              <a:rPr lang="en-MY" sz="1100" dirty="0">
                <a:latin typeface="Century Gothic" panose="020B0502020202020204" pitchFamily="34" charset="0"/>
              </a:rPr>
              <a:t>(HP) 016 380 1537</a:t>
            </a:r>
          </a:p>
        </p:txBody>
      </p:sp>
      <p:sp>
        <p:nvSpPr>
          <p:cNvPr id="34" name="Rectangle: Rounded Corners 33">
            <a:extLst>
              <a:ext uri="{FF2B5EF4-FFF2-40B4-BE49-F238E27FC236}">
                <a16:creationId xmlns:a16="http://schemas.microsoft.com/office/drawing/2014/main" id="{F2BED88B-9DDC-4DDB-A440-D8A963BDEFD5}"/>
              </a:ext>
            </a:extLst>
          </p:cNvPr>
          <p:cNvSpPr/>
          <p:nvPr/>
        </p:nvSpPr>
        <p:spPr>
          <a:xfrm>
            <a:off x="2502454" y="1715673"/>
            <a:ext cx="2712007" cy="791871"/>
          </a:xfrm>
          <a:prstGeom prst="roundRect">
            <a:avLst/>
          </a:prstGeom>
          <a:noFill/>
          <a:ln w="15875">
            <a:solidFill>
              <a:srgbClr val="2F528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Rectangle 30">
            <a:extLst>
              <a:ext uri="{FF2B5EF4-FFF2-40B4-BE49-F238E27FC236}">
                <a16:creationId xmlns:a16="http://schemas.microsoft.com/office/drawing/2014/main" id="{BFD0A9FE-5C6A-4CE4-8DA5-B3F8FF316B8A}"/>
              </a:ext>
            </a:extLst>
          </p:cNvPr>
          <p:cNvSpPr/>
          <p:nvPr/>
        </p:nvSpPr>
        <p:spPr>
          <a:xfrm>
            <a:off x="2545658" y="2707056"/>
            <a:ext cx="2712007" cy="600164"/>
          </a:xfrm>
          <a:prstGeom prst="rect">
            <a:avLst/>
          </a:prstGeom>
        </p:spPr>
        <p:txBody>
          <a:bodyPr wrap="square">
            <a:spAutoFit/>
          </a:bodyPr>
          <a:lstStyle/>
          <a:p>
            <a:pPr algn="ctr"/>
            <a:r>
              <a:rPr lang="en-MY" sz="1100" dirty="0">
                <a:latin typeface="Century Gothic" panose="020B0502020202020204" pitchFamily="34" charset="0"/>
              </a:rPr>
              <a:t>Nabilla </a:t>
            </a:r>
            <a:r>
              <a:rPr lang="en-MY" sz="1100" dirty="0" err="1">
                <a:latin typeface="Century Gothic" panose="020B0502020202020204" pitchFamily="34" charset="0"/>
              </a:rPr>
              <a:t>Taryin</a:t>
            </a:r>
            <a:endParaRPr lang="en-MY" sz="1100" dirty="0">
              <a:latin typeface="Century Gothic" panose="020B0502020202020204" pitchFamily="34" charset="0"/>
            </a:endParaRPr>
          </a:p>
          <a:p>
            <a:pPr algn="ctr"/>
            <a:r>
              <a:rPr lang="en-MY" sz="1100" dirty="0">
                <a:latin typeface="Century Gothic" panose="020B0502020202020204" pitchFamily="34" charset="0"/>
              </a:rPr>
              <a:t>Email: nabilla.taryin@mmu.edu.my</a:t>
            </a:r>
          </a:p>
          <a:p>
            <a:pPr algn="ctr"/>
            <a:r>
              <a:rPr lang="en-MY" sz="1100" dirty="0">
                <a:latin typeface="Century Gothic" panose="020B0502020202020204" pitchFamily="34" charset="0"/>
              </a:rPr>
              <a:t>(O) 03 8312 5482</a:t>
            </a:r>
          </a:p>
        </p:txBody>
      </p:sp>
      <p:sp>
        <p:nvSpPr>
          <p:cNvPr id="32" name="Rectangle: Rounded Corners 31">
            <a:extLst>
              <a:ext uri="{FF2B5EF4-FFF2-40B4-BE49-F238E27FC236}">
                <a16:creationId xmlns:a16="http://schemas.microsoft.com/office/drawing/2014/main" id="{A585C3DB-548B-477E-959C-8D119D5EE604}"/>
              </a:ext>
            </a:extLst>
          </p:cNvPr>
          <p:cNvSpPr/>
          <p:nvPr/>
        </p:nvSpPr>
        <p:spPr>
          <a:xfrm>
            <a:off x="2504475" y="2602740"/>
            <a:ext cx="2712007" cy="791871"/>
          </a:xfrm>
          <a:prstGeom prst="roundRect">
            <a:avLst/>
          </a:prstGeom>
          <a:noFill/>
          <a:ln w="15875">
            <a:solidFill>
              <a:srgbClr val="2F528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Rectangle 28">
            <a:extLst>
              <a:ext uri="{FF2B5EF4-FFF2-40B4-BE49-F238E27FC236}">
                <a16:creationId xmlns:a16="http://schemas.microsoft.com/office/drawing/2014/main" id="{36B5B812-A132-45D2-B812-107607A7D4A9}"/>
              </a:ext>
            </a:extLst>
          </p:cNvPr>
          <p:cNvSpPr/>
          <p:nvPr/>
        </p:nvSpPr>
        <p:spPr>
          <a:xfrm>
            <a:off x="6984510" y="1838502"/>
            <a:ext cx="3346846" cy="769441"/>
          </a:xfrm>
          <a:prstGeom prst="rect">
            <a:avLst/>
          </a:prstGeom>
        </p:spPr>
        <p:txBody>
          <a:bodyPr wrap="square">
            <a:spAutoFit/>
          </a:bodyPr>
          <a:lstStyle/>
          <a:p>
            <a:pPr algn="ctr"/>
            <a:r>
              <a:rPr lang="en-MY" sz="1100" dirty="0">
                <a:latin typeface="Century Gothic" panose="020B0502020202020204" pitchFamily="34" charset="0"/>
              </a:rPr>
              <a:t>Mustapha bin Shukri (STAD Cyberjaya)</a:t>
            </a:r>
          </a:p>
          <a:p>
            <a:pPr algn="ctr"/>
            <a:r>
              <a:rPr lang="en-US" sz="1100" dirty="0">
                <a:latin typeface="Century Gothic" panose="020B0502020202020204" pitchFamily="34" charset="0"/>
              </a:rPr>
              <a:t>Email: Mustapha.shukri@mmu.edu.my</a:t>
            </a:r>
          </a:p>
          <a:p>
            <a:pPr algn="ctr"/>
            <a:r>
              <a:rPr lang="en-US" sz="1100" dirty="0">
                <a:latin typeface="Century Gothic" panose="020B0502020202020204" pitchFamily="34" charset="0"/>
              </a:rPr>
              <a:t>(O) 03-8312 5353</a:t>
            </a:r>
          </a:p>
          <a:p>
            <a:pPr algn="ctr"/>
            <a:r>
              <a:rPr lang="en-US" sz="1100" dirty="0">
                <a:latin typeface="Century Gothic" panose="020B0502020202020204" pitchFamily="34" charset="0"/>
              </a:rPr>
              <a:t>(HP) 011-5930 9808</a:t>
            </a:r>
            <a:endParaRPr lang="en-MY" sz="1100" dirty="0">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88F7A2FD-BB74-4C05-90EC-618C8A5B023B}"/>
              </a:ext>
            </a:extLst>
          </p:cNvPr>
          <p:cNvSpPr/>
          <p:nvPr/>
        </p:nvSpPr>
        <p:spPr>
          <a:xfrm>
            <a:off x="7122650" y="1838503"/>
            <a:ext cx="3113160" cy="791871"/>
          </a:xfrm>
          <a:prstGeom prst="roundRect">
            <a:avLst/>
          </a:prstGeom>
          <a:noFill/>
          <a:ln w="158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ectangle 26">
            <a:extLst>
              <a:ext uri="{FF2B5EF4-FFF2-40B4-BE49-F238E27FC236}">
                <a16:creationId xmlns:a16="http://schemas.microsoft.com/office/drawing/2014/main" id="{C1E2DE29-C5B0-4AB9-9AC5-857BE22CD575}"/>
              </a:ext>
            </a:extLst>
          </p:cNvPr>
          <p:cNvSpPr/>
          <p:nvPr/>
        </p:nvSpPr>
        <p:spPr>
          <a:xfrm>
            <a:off x="7025454" y="2736786"/>
            <a:ext cx="3280747" cy="769441"/>
          </a:xfrm>
          <a:prstGeom prst="rect">
            <a:avLst/>
          </a:prstGeom>
        </p:spPr>
        <p:txBody>
          <a:bodyPr wrap="square">
            <a:spAutoFit/>
          </a:bodyPr>
          <a:lstStyle/>
          <a:p>
            <a:pPr algn="ctr"/>
            <a:r>
              <a:rPr lang="pt-BR" sz="1100" dirty="0">
                <a:latin typeface="Century Gothic" panose="020B0502020202020204" pitchFamily="34" charset="0"/>
              </a:rPr>
              <a:t>Suaidi bin Rahim (STAD Melaka)</a:t>
            </a:r>
          </a:p>
          <a:p>
            <a:pPr algn="ctr"/>
            <a:r>
              <a:rPr lang="en-US" sz="1100" dirty="0">
                <a:latin typeface="Century Gothic" panose="020B0502020202020204" pitchFamily="34" charset="0"/>
              </a:rPr>
              <a:t>Email: suaidi@mmu.edu.my</a:t>
            </a:r>
          </a:p>
          <a:p>
            <a:pPr algn="ctr"/>
            <a:r>
              <a:rPr lang="en-US" sz="1100" dirty="0">
                <a:latin typeface="Century Gothic" panose="020B0502020202020204" pitchFamily="34" charset="0"/>
              </a:rPr>
              <a:t>(O) 06-2523469</a:t>
            </a:r>
          </a:p>
          <a:p>
            <a:pPr algn="ctr"/>
            <a:r>
              <a:rPr lang="en-US" sz="1100" dirty="0">
                <a:latin typeface="Century Gothic" panose="020B0502020202020204" pitchFamily="34" charset="0"/>
              </a:rPr>
              <a:t>(HP) 011-5934 9808</a:t>
            </a:r>
            <a:endParaRPr lang="en-MY" sz="1100" dirty="0">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82C479C0-A312-4F63-97E6-A2C8E9B15FBB}"/>
              </a:ext>
            </a:extLst>
          </p:cNvPr>
          <p:cNvSpPr/>
          <p:nvPr/>
        </p:nvSpPr>
        <p:spPr>
          <a:xfrm>
            <a:off x="7122650" y="2725572"/>
            <a:ext cx="3113160" cy="791871"/>
          </a:xfrm>
          <a:prstGeom prst="roundRect">
            <a:avLst/>
          </a:prstGeom>
          <a:noFill/>
          <a:ln w="158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Rectangle 34">
            <a:extLst>
              <a:ext uri="{FF2B5EF4-FFF2-40B4-BE49-F238E27FC236}">
                <a16:creationId xmlns:a16="http://schemas.microsoft.com/office/drawing/2014/main" id="{7D766A3F-463E-4BE6-8AA9-3CB7CB53DECB}"/>
              </a:ext>
            </a:extLst>
          </p:cNvPr>
          <p:cNvSpPr/>
          <p:nvPr/>
        </p:nvSpPr>
        <p:spPr>
          <a:xfrm>
            <a:off x="1623418" y="1311938"/>
            <a:ext cx="4448654" cy="338554"/>
          </a:xfrm>
          <a:prstGeom prst="rect">
            <a:avLst/>
          </a:prstGeom>
        </p:spPr>
        <p:txBody>
          <a:bodyPr wrap="none">
            <a:spAutoFit/>
          </a:bodyPr>
          <a:lstStyle/>
          <a:p>
            <a:pPr>
              <a:buClr>
                <a:schemeClr val="dk1"/>
              </a:buClr>
              <a:buSzPts val="1100"/>
            </a:pPr>
            <a:r>
              <a:rPr lang="en-US" sz="1600" b="1" dirty="0">
                <a:latin typeface="Century Gothic" panose="020B0502020202020204" pitchFamily="34" charset="0"/>
                <a:ea typeface="Encode Sans Semi Condensed"/>
                <a:cs typeface="Encode Sans Semi Condensed"/>
                <a:sym typeface="Encode Sans Semi Condensed"/>
              </a:rPr>
              <a:t>Occupational Safety and Health Unit (OSH)</a:t>
            </a:r>
          </a:p>
        </p:txBody>
      </p:sp>
      <p:sp>
        <p:nvSpPr>
          <p:cNvPr id="36" name="Rectangle 35">
            <a:extLst>
              <a:ext uri="{FF2B5EF4-FFF2-40B4-BE49-F238E27FC236}">
                <a16:creationId xmlns:a16="http://schemas.microsoft.com/office/drawing/2014/main" id="{151B6DCA-3AAA-4E18-93DB-D66BB0013221}"/>
              </a:ext>
            </a:extLst>
          </p:cNvPr>
          <p:cNvSpPr/>
          <p:nvPr/>
        </p:nvSpPr>
        <p:spPr>
          <a:xfrm>
            <a:off x="3534941" y="4522704"/>
            <a:ext cx="5461752" cy="338554"/>
          </a:xfrm>
          <a:prstGeom prst="rect">
            <a:avLst/>
          </a:prstGeom>
        </p:spPr>
        <p:txBody>
          <a:bodyPr wrap="none">
            <a:spAutoFit/>
          </a:bodyPr>
          <a:lstStyle/>
          <a:p>
            <a:pPr>
              <a:buClr>
                <a:schemeClr val="dk1"/>
              </a:buClr>
              <a:buSzPts val="1100"/>
            </a:pPr>
            <a:r>
              <a:rPr lang="en-US" sz="1600" b="1" dirty="0">
                <a:latin typeface="Century Gothic" panose="020B0502020202020204" pitchFamily="34" charset="0"/>
                <a:ea typeface="Encode Sans Semi Condensed"/>
                <a:cs typeface="Encode Sans Semi Condensed"/>
                <a:sym typeface="Encode Sans Semi Condensed"/>
              </a:rPr>
              <a:t>The Counselor &amp; Online Psychosocial Support Service</a:t>
            </a:r>
          </a:p>
        </p:txBody>
      </p:sp>
      <p:sp>
        <p:nvSpPr>
          <p:cNvPr id="37" name="Rectangle 36">
            <a:extLst>
              <a:ext uri="{FF2B5EF4-FFF2-40B4-BE49-F238E27FC236}">
                <a16:creationId xmlns:a16="http://schemas.microsoft.com/office/drawing/2014/main" id="{AD3AF84A-ECEC-414F-8698-139C37CF1EDE}"/>
              </a:ext>
            </a:extLst>
          </p:cNvPr>
          <p:cNvSpPr/>
          <p:nvPr/>
        </p:nvSpPr>
        <p:spPr>
          <a:xfrm>
            <a:off x="7144391" y="1305391"/>
            <a:ext cx="3111749" cy="338554"/>
          </a:xfrm>
          <a:prstGeom prst="rect">
            <a:avLst/>
          </a:prstGeom>
        </p:spPr>
        <p:txBody>
          <a:bodyPr wrap="none">
            <a:spAutoFit/>
          </a:bodyPr>
          <a:lstStyle/>
          <a:p>
            <a:pPr>
              <a:buClr>
                <a:schemeClr val="dk1"/>
              </a:buClr>
              <a:buSzPts val="1100"/>
            </a:pPr>
            <a:r>
              <a:rPr lang="en-US" sz="1600" b="1" dirty="0">
                <a:latin typeface="Century Gothic" panose="020B0502020202020204" pitchFamily="34" charset="0"/>
                <a:ea typeface="Encode Sans Semi Condensed"/>
                <a:cs typeface="Encode Sans Semi Condensed"/>
                <a:sym typeface="Encode Sans Semi Condensed"/>
              </a:rPr>
              <a:t>Student Affairs Division (STAD)</a:t>
            </a:r>
          </a:p>
        </p:txBody>
      </p:sp>
      <p:sp>
        <p:nvSpPr>
          <p:cNvPr id="38" name="Rectangle 37">
            <a:extLst>
              <a:ext uri="{FF2B5EF4-FFF2-40B4-BE49-F238E27FC236}">
                <a16:creationId xmlns:a16="http://schemas.microsoft.com/office/drawing/2014/main" id="{2397B9E3-3741-477C-B26E-55F749971BED}"/>
              </a:ext>
            </a:extLst>
          </p:cNvPr>
          <p:cNvSpPr/>
          <p:nvPr/>
        </p:nvSpPr>
        <p:spPr>
          <a:xfrm>
            <a:off x="1934558" y="3446621"/>
            <a:ext cx="3405099" cy="261610"/>
          </a:xfrm>
          <a:prstGeom prst="rect">
            <a:avLst/>
          </a:prstGeom>
        </p:spPr>
        <p:txBody>
          <a:bodyPr wrap="none">
            <a:spAutoFit/>
          </a:bodyPr>
          <a:lstStyle/>
          <a:p>
            <a:pPr lvl="1" algn="ctr">
              <a:spcBef>
                <a:spcPts val="0"/>
              </a:spcBef>
              <a:buClr>
                <a:schemeClr val="dk1"/>
              </a:buClr>
              <a:buSzPts val="1100"/>
            </a:pPr>
            <a:r>
              <a:rPr lang="en-US" sz="1100" dirty="0">
                <a:latin typeface="Century Gothic" panose="020B0502020202020204" pitchFamily="34" charset="0"/>
                <a:ea typeface="Encode Sans Semi Condensed"/>
                <a:cs typeface="Encode Sans Semi Condensed"/>
                <a:sym typeface="Encode Sans Semi Condensed"/>
              </a:rPr>
              <a:t>Or you can email to oshe@mmu.edu.my</a:t>
            </a:r>
          </a:p>
        </p:txBody>
      </p:sp>
      <p:sp>
        <p:nvSpPr>
          <p:cNvPr id="44" name="Rectangle: Rounded Corners 43">
            <a:extLst>
              <a:ext uri="{FF2B5EF4-FFF2-40B4-BE49-F238E27FC236}">
                <a16:creationId xmlns:a16="http://schemas.microsoft.com/office/drawing/2014/main" id="{AC69BD7C-3AF2-4521-8792-0391CF36F5D2}"/>
              </a:ext>
            </a:extLst>
          </p:cNvPr>
          <p:cNvSpPr/>
          <p:nvPr/>
        </p:nvSpPr>
        <p:spPr>
          <a:xfrm>
            <a:off x="6340102" y="1198660"/>
            <a:ext cx="4634796" cy="2692190"/>
          </a:xfrm>
          <a:prstGeom prst="roundRect">
            <a:avLst>
              <a:gd name="adj" fmla="val 7035"/>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6" name="Rectangle: Rounded Corners 45">
            <a:extLst>
              <a:ext uri="{FF2B5EF4-FFF2-40B4-BE49-F238E27FC236}">
                <a16:creationId xmlns:a16="http://schemas.microsoft.com/office/drawing/2014/main" id="{BBC1B835-5A9D-46ED-B583-0DCBE197C170}"/>
              </a:ext>
            </a:extLst>
          </p:cNvPr>
          <p:cNvSpPr/>
          <p:nvPr/>
        </p:nvSpPr>
        <p:spPr>
          <a:xfrm>
            <a:off x="1524927" y="4406677"/>
            <a:ext cx="9449971" cy="2203183"/>
          </a:xfrm>
          <a:prstGeom prst="roundRect">
            <a:avLst>
              <a:gd name="adj" fmla="val 7035"/>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9" name="Picture 38">
            <a:extLst>
              <a:ext uri="{FF2B5EF4-FFF2-40B4-BE49-F238E27FC236}">
                <a16:creationId xmlns:a16="http://schemas.microsoft.com/office/drawing/2014/main" id="{FF4A7F26-81A3-4E48-A98D-5ED022441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2982516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90;p29">
            <a:extLst>
              <a:ext uri="{FF2B5EF4-FFF2-40B4-BE49-F238E27FC236}">
                <a16:creationId xmlns:a16="http://schemas.microsoft.com/office/drawing/2014/main" id="{7E74BDDF-0B30-4B2E-97A3-2C705610FF30}"/>
              </a:ext>
            </a:extLst>
          </p:cNvPr>
          <p:cNvSpPr txBox="1">
            <a:spLocks/>
          </p:cNvSpPr>
          <p:nvPr/>
        </p:nvSpPr>
        <p:spPr>
          <a:xfrm>
            <a:off x="1412013" y="1677523"/>
            <a:ext cx="8844287" cy="1684286"/>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800" b="1" dirty="0">
                <a:solidFill>
                  <a:srgbClr val="000000"/>
                </a:solidFill>
                <a:latin typeface="Century Gothic" panose="020B0502020202020204" pitchFamily="34" charset="0"/>
              </a:rPr>
              <a:t>Thank You!</a:t>
            </a:r>
            <a:endParaRPr lang="en-MY" sz="2000" dirty="0">
              <a:solidFill>
                <a:srgbClr val="0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476C66E5-E34E-45C9-B24F-50B07D5BF491}"/>
              </a:ext>
            </a:extLst>
          </p:cNvPr>
          <p:cNvSpPr/>
          <p:nvPr/>
        </p:nvSpPr>
        <p:spPr>
          <a:xfrm>
            <a:off x="1245704" y="3137451"/>
            <a:ext cx="9176905" cy="707886"/>
          </a:xfrm>
          <a:prstGeom prst="rect">
            <a:avLst/>
          </a:prstGeom>
        </p:spPr>
        <p:txBody>
          <a:bodyPr wrap="square">
            <a:spAutoFit/>
          </a:bodyPr>
          <a:lstStyle/>
          <a:p>
            <a:pPr algn="ctr">
              <a:spcBef>
                <a:spcPts val="0"/>
              </a:spcBef>
            </a:pPr>
            <a:r>
              <a:rPr lang="en-US" sz="2000" dirty="0">
                <a:solidFill>
                  <a:srgbClr val="000000"/>
                </a:solidFill>
                <a:latin typeface="Century Gothic" panose="020B0502020202020204" pitchFamily="34" charset="0"/>
              </a:rPr>
              <a:t>Our safety and health are our responsibility. Please comply with all SOPs set by MOH, MOHE, NSC and MMU</a:t>
            </a:r>
          </a:p>
        </p:txBody>
      </p:sp>
      <p:sp>
        <p:nvSpPr>
          <p:cNvPr id="3" name="Rectangle 2">
            <a:extLst>
              <a:ext uri="{FF2B5EF4-FFF2-40B4-BE49-F238E27FC236}">
                <a16:creationId xmlns:a16="http://schemas.microsoft.com/office/drawing/2014/main" id="{148C6603-955D-42AD-BAB1-1FB84F5E218D}"/>
              </a:ext>
            </a:extLst>
          </p:cNvPr>
          <p:cNvSpPr/>
          <p:nvPr/>
        </p:nvSpPr>
        <p:spPr>
          <a:xfrm>
            <a:off x="4279083" y="4589316"/>
            <a:ext cx="3110147" cy="400110"/>
          </a:xfrm>
          <a:prstGeom prst="rect">
            <a:avLst/>
          </a:prstGeom>
        </p:spPr>
        <p:txBody>
          <a:bodyPr wrap="none">
            <a:spAutoFit/>
          </a:bodyPr>
          <a:lstStyle/>
          <a:p>
            <a:pPr algn="ctr">
              <a:spcBef>
                <a:spcPts val="0"/>
              </a:spcBef>
            </a:pPr>
            <a:r>
              <a:rPr lang="en-MY" sz="2000" b="1" dirty="0">
                <a:solidFill>
                  <a:srgbClr val="0070C0"/>
                </a:solidFill>
                <a:latin typeface="Century Gothic" panose="020B0502020202020204" pitchFamily="34" charset="0"/>
              </a:rPr>
              <a:t>#</a:t>
            </a:r>
            <a:r>
              <a:rPr lang="en-MY" sz="2000" b="1" dirty="0" err="1">
                <a:solidFill>
                  <a:srgbClr val="0070C0"/>
                </a:solidFill>
                <a:latin typeface="Century Gothic" panose="020B0502020202020204" pitchFamily="34" charset="0"/>
              </a:rPr>
              <a:t>StaySafe</a:t>
            </a:r>
            <a:r>
              <a:rPr lang="en-MY" sz="2000" b="1" dirty="0">
                <a:solidFill>
                  <a:srgbClr val="0070C0"/>
                </a:solidFill>
                <a:latin typeface="Century Gothic" panose="020B0502020202020204" pitchFamily="34" charset="0"/>
              </a:rPr>
              <a:t> #</a:t>
            </a:r>
            <a:r>
              <a:rPr lang="en-MY" sz="2000" b="1" dirty="0" err="1">
                <a:solidFill>
                  <a:srgbClr val="0070C0"/>
                </a:solidFill>
                <a:latin typeface="Century Gothic" panose="020B0502020202020204" pitchFamily="34" charset="0"/>
              </a:rPr>
              <a:t>StayHealthy</a:t>
            </a:r>
            <a:endParaRPr lang="en-MY" sz="20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05393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346061" y="52590"/>
            <a:ext cx="10926414"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 for Check-In at MMU Premises</a:t>
            </a:r>
          </a:p>
        </p:txBody>
      </p:sp>
      <p:sp>
        <p:nvSpPr>
          <p:cNvPr id="5" name="Google Shape;365;p26">
            <a:extLst>
              <a:ext uri="{FF2B5EF4-FFF2-40B4-BE49-F238E27FC236}">
                <a16:creationId xmlns:a16="http://schemas.microsoft.com/office/drawing/2014/main" id="{0751CB3A-DC00-4A8C-97F6-B4E6457F238A}"/>
              </a:ext>
            </a:extLst>
          </p:cNvPr>
          <p:cNvSpPr txBox="1">
            <a:spLocks/>
          </p:cNvSpPr>
          <p:nvPr/>
        </p:nvSpPr>
        <p:spPr>
          <a:xfrm>
            <a:off x="400653" y="50988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2800" dirty="0">
                <a:latin typeface="Century Gothic" panose="020B0502020202020204" pitchFamily="34" charset="0"/>
              </a:rPr>
              <a:t>How to check in using </a:t>
            </a:r>
            <a:r>
              <a:rPr lang="en-MY" sz="2800" dirty="0" err="1">
                <a:latin typeface="Century Gothic" panose="020B0502020202020204" pitchFamily="34" charset="0"/>
              </a:rPr>
              <a:t>MySejahtera</a:t>
            </a:r>
            <a:endParaRPr lang="en-MY" sz="2800" dirty="0">
              <a:latin typeface="Century Gothic" panose="020B0502020202020204" pitchFamily="34" charset="0"/>
            </a:endParaRPr>
          </a:p>
        </p:txBody>
      </p:sp>
      <p:sp>
        <p:nvSpPr>
          <p:cNvPr id="2" name="TextBox 1">
            <a:extLst>
              <a:ext uri="{FF2B5EF4-FFF2-40B4-BE49-F238E27FC236}">
                <a16:creationId xmlns:a16="http://schemas.microsoft.com/office/drawing/2014/main" id="{B1146A6A-1534-424C-A33A-56EAC7528D69}"/>
              </a:ext>
            </a:extLst>
          </p:cNvPr>
          <p:cNvSpPr txBox="1"/>
          <p:nvPr/>
        </p:nvSpPr>
        <p:spPr>
          <a:xfrm>
            <a:off x="973459" y="1411189"/>
            <a:ext cx="697627" cy="646331"/>
          </a:xfrm>
          <a:prstGeom prst="rect">
            <a:avLst/>
          </a:prstGeom>
          <a:noFill/>
        </p:spPr>
        <p:txBody>
          <a:bodyPr wrap="none" rtlCol="0">
            <a:spAutoFit/>
          </a:bodyPr>
          <a:lstStyle/>
          <a:p>
            <a:r>
              <a:rPr lang="en-MY" sz="3600" b="1" dirty="0">
                <a:solidFill>
                  <a:srgbClr val="0070C0"/>
                </a:solidFill>
                <a:latin typeface="Century Gothic" panose="020B0502020202020204" pitchFamily="34" charset="0"/>
              </a:rPr>
              <a:t>01</a:t>
            </a:r>
          </a:p>
        </p:txBody>
      </p:sp>
      <p:sp>
        <p:nvSpPr>
          <p:cNvPr id="15" name="TextBox 14">
            <a:extLst>
              <a:ext uri="{FF2B5EF4-FFF2-40B4-BE49-F238E27FC236}">
                <a16:creationId xmlns:a16="http://schemas.microsoft.com/office/drawing/2014/main" id="{CEE6835C-4450-4565-82E5-2639E6A8CE5A}"/>
              </a:ext>
            </a:extLst>
          </p:cNvPr>
          <p:cNvSpPr txBox="1"/>
          <p:nvPr/>
        </p:nvSpPr>
        <p:spPr>
          <a:xfrm>
            <a:off x="3292938" y="1411189"/>
            <a:ext cx="700833" cy="646331"/>
          </a:xfrm>
          <a:prstGeom prst="rect">
            <a:avLst/>
          </a:prstGeom>
          <a:noFill/>
        </p:spPr>
        <p:txBody>
          <a:bodyPr wrap="none" rtlCol="0">
            <a:spAutoFit/>
          </a:bodyPr>
          <a:lstStyle/>
          <a:p>
            <a:r>
              <a:rPr lang="en-MY" sz="3600" b="1" dirty="0">
                <a:solidFill>
                  <a:srgbClr val="0070C0"/>
                </a:solidFill>
                <a:latin typeface="Century Gothic" panose="020B0502020202020204" pitchFamily="34" charset="0"/>
              </a:rPr>
              <a:t>02</a:t>
            </a:r>
          </a:p>
        </p:txBody>
      </p:sp>
      <p:sp>
        <p:nvSpPr>
          <p:cNvPr id="16" name="TextBox 15">
            <a:extLst>
              <a:ext uri="{FF2B5EF4-FFF2-40B4-BE49-F238E27FC236}">
                <a16:creationId xmlns:a16="http://schemas.microsoft.com/office/drawing/2014/main" id="{CBFCFF0A-95A8-4738-BAD7-3D2ABE2DC4D4}"/>
              </a:ext>
            </a:extLst>
          </p:cNvPr>
          <p:cNvSpPr txBox="1"/>
          <p:nvPr/>
        </p:nvSpPr>
        <p:spPr>
          <a:xfrm>
            <a:off x="5609523" y="1411189"/>
            <a:ext cx="700833" cy="646331"/>
          </a:xfrm>
          <a:prstGeom prst="rect">
            <a:avLst/>
          </a:prstGeom>
          <a:noFill/>
        </p:spPr>
        <p:txBody>
          <a:bodyPr wrap="none" rtlCol="0">
            <a:spAutoFit/>
          </a:bodyPr>
          <a:lstStyle/>
          <a:p>
            <a:r>
              <a:rPr lang="en-MY" sz="3600" b="1" dirty="0">
                <a:solidFill>
                  <a:srgbClr val="0070C0"/>
                </a:solidFill>
                <a:latin typeface="Century Gothic" panose="020B0502020202020204" pitchFamily="34" charset="0"/>
              </a:rPr>
              <a:t>03</a:t>
            </a:r>
          </a:p>
        </p:txBody>
      </p:sp>
      <p:sp>
        <p:nvSpPr>
          <p:cNvPr id="17" name="TextBox 16">
            <a:extLst>
              <a:ext uri="{FF2B5EF4-FFF2-40B4-BE49-F238E27FC236}">
                <a16:creationId xmlns:a16="http://schemas.microsoft.com/office/drawing/2014/main" id="{8504DE6A-5065-4324-ACE5-A720FF8C7553}"/>
              </a:ext>
            </a:extLst>
          </p:cNvPr>
          <p:cNvSpPr txBox="1"/>
          <p:nvPr/>
        </p:nvSpPr>
        <p:spPr>
          <a:xfrm>
            <a:off x="7895983" y="1411189"/>
            <a:ext cx="700833" cy="646331"/>
          </a:xfrm>
          <a:prstGeom prst="rect">
            <a:avLst/>
          </a:prstGeom>
          <a:noFill/>
        </p:spPr>
        <p:txBody>
          <a:bodyPr wrap="none" rtlCol="0">
            <a:spAutoFit/>
          </a:bodyPr>
          <a:lstStyle/>
          <a:p>
            <a:r>
              <a:rPr lang="en-MY" sz="3600" b="1" dirty="0">
                <a:solidFill>
                  <a:srgbClr val="0070C0"/>
                </a:solidFill>
                <a:latin typeface="Century Gothic" panose="020B0502020202020204" pitchFamily="34" charset="0"/>
              </a:rPr>
              <a:t>04</a:t>
            </a:r>
          </a:p>
        </p:txBody>
      </p:sp>
      <p:sp>
        <p:nvSpPr>
          <p:cNvPr id="18" name="TextBox 17">
            <a:extLst>
              <a:ext uri="{FF2B5EF4-FFF2-40B4-BE49-F238E27FC236}">
                <a16:creationId xmlns:a16="http://schemas.microsoft.com/office/drawing/2014/main" id="{C87A4F59-9570-4E33-B4C7-34697E1B8AB1}"/>
              </a:ext>
            </a:extLst>
          </p:cNvPr>
          <p:cNvSpPr txBox="1"/>
          <p:nvPr/>
        </p:nvSpPr>
        <p:spPr>
          <a:xfrm>
            <a:off x="10212572" y="1411189"/>
            <a:ext cx="700833" cy="646331"/>
          </a:xfrm>
          <a:prstGeom prst="rect">
            <a:avLst/>
          </a:prstGeom>
          <a:noFill/>
        </p:spPr>
        <p:txBody>
          <a:bodyPr wrap="none" rtlCol="0">
            <a:spAutoFit/>
          </a:bodyPr>
          <a:lstStyle/>
          <a:p>
            <a:r>
              <a:rPr lang="en-MY" sz="3600" b="1" dirty="0">
                <a:solidFill>
                  <a:srgbClr val="0070C0"/>
                </a:solidFill>
                <a:latin typeface="Century Gothic" panose="020B0502020202020204" pitchFamily="34" charset="0"/>
              </a:rPr>
              <a:t>05</a:t>
            </a:r>
          </a:p>
        </p:txBody>
      </p:sp>
      <p:sp>
        <p:nvSpPr>
          <p:cNvPr id="19" name="Google Shape;365;p26">
            <a:extLst>
              <a:ext uri="{FF2B5EF4-FFF2-40B4-BE49-F238E27FC236}">
                <a16:creationId xmlns:a16="http://schemas.microsoft.com/office/drawing/2014/main" id="{4E476171-48A4-4152-9968-5B8B6DCBB0E8}"/>
              </a:ext>
            </a:extLst>
          </p:cNvPr>
          <p:cNvSpPr txBox="1">
            <a:spLocks/>
          </p:cNvSpPr>
          <p:nvPr/>
        </p:nvSpPr>
        <p:spPr>
          <a:xfrm>
            <a:off x="517222" y="2012894"/>
            <a:ext cx="161010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600" dirty="0">
                <a:latin typeface="Century Gothic" panose="020B0502020202020204" pitchFamily="34" charset="0"/>
              </a:rPr>
              <a:t>Register with </a:t>
            </a:r>
            <a:r>
              <a:rPr lang="en-MY" sz="1600" dirty="0" err="1">
                <a:latin typeface="Century Gothic" panose="020B0502020202020204" pitchFamily="34" charset="0"/>
              </a:rPr>
              <a:t>MySejahtera</a:t>
            </a:r>
            <a:endParaRPr lang="en-MY" sz="1600" dirty="0">
              <a:latin typeface="Century Gothic" panose="020B0502020202020204" pitchFamily="34" charset="0"/>
            </a:endParaRPr>
          </a:p>
        </p:txBody>
      </p:sp>
      <p:sp>
        <p:nvSpPr>
          <p:cNvPr id="20" name="Google Shape;365;p26">
            <a:extLst>
              <a:ext uri="{FF2B5EF4-FFF2-40B4-BE49-F238E27FC236}">
                <a16:creationId xmlns:a16="http://schemas.microsoft.com/office/drawing/2014/main" id="{6A9BD447-FF36-4660-BA66-04000EE7DA46}"/>
              </a:ext>
            </a:extLst>
          </p:cNvPr>
          <p:cNvSpPr txBox="1">
            <a:spLocks/>
          </p:cNvSpPr>
          <p:nvPr/>
        </p:nvSpPr>
        <p:spPr>
          <a:xfrm>
            <a:off x="2838304" y="2012894"/>
            <a:ext cx="161010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600" dirty="0">
                <a:latin typeface="Century Gothic" panose="020B0502020202020204" pitchFamily="34" charset="0"/>
              </a:rPr>
              <a:t>Log into </a:t>
            </a:r>
            <a:r>
              <a:rPr lang="en-MY" sz="1600" dirty="0" err="1">
                <a:latin typeface="Century Gothic" panose="020B0502020202020204" pitchFamily="34" charset="0"/>
              </a:rPr>
              <a:t>MySejahtera</a:t>
            </a:r>
            <a:endParaRPr lang="en-MY" sz="1600" dirty="0">
              <a:latin typeface="Century Gothic" panose="020B0502020202020204" pitchFamily="34" charset="0"/>
            </a:endParaRPr>
          </a:p>
        </p:txBody>
      </p:sp>
      <p:sp>
        <p:nvSpPr>
          <p:cNvPr id="21" name="Google Shape;365;p26">
            <a:extLst>
              <a:ext uri="{FF2B5EF4-FFF2-40B4-BE49-F238E27FC236}">
                <a16:creationId xmlns:a16="http://schemas.microsoft.com/office/drawing/2014/main" id="{9854854C-C4A2-4AFE-ABC2-469390F15253}"/>
              </a:ext>
            </a:extLst>
          </p:cNvPr>
          <p:cNvSpPr txBox="1">
            <a:spLocks/>
          </p:cNvSpPr>
          <p:nvPr/>
        </p:nvSpPr>
        <p:spPr>
          <a:xfrm>
            <a:off x="5155534" y="2012894"/>
            <a:ext cx="160881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600" dirty="0">
                <a:latin typeface="Century Gothic" panose="020B0502020202020204" pitchFamily="34" charset="0"/>
              </a:rPr>
              <a:t>Press the Check- In Button</a:t>
            </a:r>
          </a:p>
        </p:txBody>
      </p:sp>
      <p:sp>
        <p:nvSpPr>
          <p:cNvPr id="22" name="Google Shape;365;p26">
            <a:extLst>
              <a:ext uri="{FF2B5EF4-FFF2-40B4-BE49-F238E27FC236}">
                <a16:creationId xmlns:a16="http://schemas.microsoft.com/office/drawing/2014/main" id="{841AFC9B-85F7-4F22-B421-C2A2B66D603B}"/>
              </a:ext>
            </a:extLst>
          </p:cNvPr>
          <p:cNvSpPr txBox="1">
            <a:spLocks/>
          </p:cNvSpPr>
          <p:nvPr/>
        </p:nvSpPr>
        <p:spPr>
          <a:xfrm>
            <a:off x="7441994" y="2012894"/>
            <a:ext cx="160881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600" dirty="0">
                <a:latin typeface="Century Gothic" panose="020B0502020202020204" pitchFamily="34" charset="0"/>
              </a:rPr>
              <a:t>Scan QR Code of the premise</a:t>
            </a:r>
          </a:p>
        </p:txBody>
      </p:sp>
      <p:sp>
        <p:nvSpPr>
          <p:cNvPr id="23" name="Google Shape;365;p26">
            <a:extLst>
              <a:ext uri="{FF2B5EF4-FFF2-40B4-BE49-F238E27FC236}">
                <a16:creationId xmlns:a16="http://schemas.microsoft.com/office/drawing/2014/main" id="{C1DC0C04-3B63-4E41-A6ED-C0B4C091BBCB}"/>
              </a:ext>
            </a:extLst>
          </p:cNvPr>
          <p:cNvSpPr txBox="1">
            <a:spLocks/>
          </p:cNvSpPr>
          <p:nvPr/>
        </p:nvSpPr>
        <p:spPr>
          <a:xfrm>
            <a:off x="9758583" y="2012894"/>
            <a:ext cx="160881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600" dirty="0">
                <a:latin typeface="Century Gothic" panose="020B0502020202020204" pitchFamily="34" charset="0"/>
              </a:rPr>
              <a:t>Show report to the premise guard/owner</a:t>
            </a:r>
          </a:p>
        </p:txBody>
      </p:sp>
      <p:sp>
        <p:nvSpPr>
          <p:cNvPr id="28" name="Isosceles Triangle 27">
            <a:extLst>
              <a:ext uri="{FF2B5EF4-FFF2-40B4-BE49-F238E27FC236}">
                <a16:creationId xmlns:a16="http://schemas.microsoft.com/office/drawing/2014/main" id="{B87E2ECF-ABE6-4ACF-B743-5539DE816271}"/>
              </a:ext>
            </a:extLst>
          </p:cNvPr>
          <p:cNvSpPr/>
          <p:nvPr/>
        </p:nvSpPr>
        <p:spPr>
          <a:xfrm rot="5400000">
            <a:off x="2079782" y="1772447"/>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Isosceles Triangle 29">
            <a:extLst>
              <a:ext uri="{FF2B5EF4-FFF2-40B4-BE49-F238E27FC236}">
                <a16:creationId xmlns:a16="http://schemas.microsoft.com/office/drawing/2014/main" id="{4AACE727-08C1-4CCA-9D4B-8D079820CB7D}"/>
              </a:ext>
            </a:extLst>
          </p:cNvPr>
          <p:cNvSpPr/>
          <p:nvPr/>
        </p:nvSpPr>
        <p:spPr>
          <a:xfrm rot="5400000">
            <a:off x="4468344" y="1772447"/>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Isosceles Triangle 30">
            <a:extLst>
              <a:ext uri="{FF2B5EF4-FFF2-40B4-BE49-F238E27FC236}">
                <a16:creationId xmlns:a16="http://schemas.microsoft.com/office/drawing/2014/main" id="{D2DD3B5F-57B1-42A3-85CB-09C16980C8E8}"/>
              </a:ext>
            </a:extLst>
          </p:cNvPr>
          <p:cNvSpPr/>
          <p:nvPr/>
        </p:nvSpPr>
        <p:spPr>
          <a:xfrm rot="5400000">
            <a:off x="6856906" y="1772447"/>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Isosceles Triangle 31">
            <a:extLst>
              <a:ext uri="{FF2B5EF4-FFF2-40B4-BE49-F238E27FC236}">
                <a16:creationId xmlns:a16="http://schemas.microsoft.com/office/drawing/2014/main" id="{23D972E3-625C-487A-AA4F-C5D77CAE9CA8}"/>
              </a:ext>
            </a:extLst>
          </p:cNvPr>
          <p:cNvSpPr/>
          <p:nvPr/>
        </p:nvSpPr>
        <p:spPr>
          <a:xfrm rot="5400000">
            <a:off x="9245468" y="1772447"/>
            <a:ext cx="646332" cy="429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9" name="Picture 28">
            <a:extLst>
              <a:ext uri="{FF2B5EF4-FFF2-40B4-BE49-F238E27FC236}">
                <a16:creationId xmlns:a16="http://schemas.microsoft.com/office/drawing/2014/main" id="{79DDD3CD-7079-4827-95F6-91B03B089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93109FCF-16D0-41BA-96A5-494D24A802FF}"/>
              </a:ext>
            </a:extLst>
          </p:cNvPr>
          <p:cNvPicPr>
            <a:picLocks noChangeAspect="1"/>
          </p:cNvPicPr>
          <p:nvPr/>
        </p:nvPicPr>
        <p:blipFill>
          <a:blip r:embed="rId3"/>
          <a:stretch>
            <a:fillRect/>
          </a:stretch>
        </p:blipFill>
        <p:spPr>
          <a:xfrm>
            <a:off x="607644" y="2910471"/>
            <a:ext cx="10922404" cy="3380744"/>
          </a:xfrm>
          <a:prstGeom prst="rect">
            <a:avLst/>
          </a:prstGeom>
        </p:spPr>
      </p:pic>
    </p:spTree>
    <p:extLst>
      <p:ext uri="{BB962C8B-B14F-4D97-AF65-F5344CB8AC3E}">
        <p14:creationId xmlns:p14="http://schemas.microsoft.com/office/powerpoint/2010/main" val="302343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346061" y="52590"/>
            <a:ext cx="1028218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Guideline for Check-In Inside Campus Area</a:t>
            </a:r>
          </a:p>
        </p:txBody>
      </p:sp>
      <p:sp>
        <p:nvSpPr>
          <p:cNvPr id="5" name="Google Shape;365;p26">
            <a:extLst>
              <a:ext uri="{FF2B5EF4-FFF2-40B4-BE49-F238E27FC236}">
                <a16:creationId xmlns:a16="http://schemas.microsoft.com/office/drawing/2014/main" id="{0751CB3A-DC00-4A8C-97F6-B4E6457F238A}"/>
              </a:ext>
            </a:extLst>
          </p:cNvPr>
          <p:cNvSpPr txBox="1">
            <a:spLocks/>
          </p:cNvSpPr>
          <p:nvPr/>
        </p:nvSpPr>
        <p:spPr>
          <a:xfrm>
            <a:off x="346061" y="509880"/>
            <a:ext cx="986651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2800" dirty="0">
                <a:latin typeface="Century Gothic" panose="020B0502020202020204" pitchFamily="34" charset="0"/>
              </a:rPr>
              <a:t>How to record your visit using MMU Mobile Apps</a:t>
            </a:r>
          </a:p>
        </p:txBody>
      </p:sp>
      <p:sp>
        <p:nvSpPr>
          <p:cNvPr id="63" name="TextBox 62">
            <a:extLst>
              <a:ext uri="{FF2B5EF4-FFF2-40B4-BE49-F238E27FC236}">
                <a16:creationId xmlns:a16="http://schemas.microsoft.com/office/drawing/2014/main" id="{CB4902BF-9A25-4F06-AE7D-62E1B135D1AF}"/>
              </a:ext>
            </a:extLst>
          </p:cNvPr>
          <p:cNvSpPr txBox="1"/>
          <p:nvPr/>
        </p:nvSpPr>
        <p:spPr>
          <a:xfrm>
            <a:off x="2013821" y="1202246"/>
            <a:ext cx="643125" cy="584775"/>
          </a:xfrm>
          <a:prstGeom prst="rect">
            <a:avLst/>
          </a:prstGeom>
          <a:noFill/>
        </p:spPr>
        <p:txBody>
          <a:bodyPr wrap="none" rtlCol="0">
            <a:spAutoFit/>
          </a:bodyPr>
          <a:lstStyle/>
          <a:p>
            <a:r>
              <a:rPr lang="en-MY" sz="3200" b="1" dirty="0">
                <a:solidFill>
                  <a:srgbClr val="FFC000"/>
                </a:solidFill>
                <a:latin typeface="Century Gothic" panose="020B0502020202020204" pitchFamily="34" charset="0"/>
              </a:rPr>
              <a:t>01</a:t>
            </a:r>
          </a:p>
        </p:txBody>
      </p:sp>
      <p:sp>
        <p:nvSpPr>
          <p:cNvPr id="64" name="TextBox 63">
            <a:extLst>
              <a:ext uri="{FF2B5EF4-FFF2-40B4-BE49-F238E27FC236}">
                <a16:creationId xmlns:a16="http://schemas.microsoft.com/office/drawing/2014/main" id="{66238BDC-3CFB-43B9-8488-CB9E65476C91}"/>
              </a:ext>
            </a:extLst>
          </p:cNvPr>
          <p:cNvSpPr txBox="1"/>
          <p:nvPr/>
        </p:nvSpPr>
        <p:spPr>
          <a:xfrm>
            <a:off x="4603130" y="1202246"/>
            <a:ext cx="643125" cy="584775"/>
          </a:xfrm>
          <a:prstGeom prst="rect">
            <a:avLst/>
          </a:prstGeom>
          <a:noFill/>
        </p:spPr>
        <p:txBody>
          <a:bodyPr wrap="none" rtlCol="0">
            <a:spAutoFit/>
          </a:bodyPr>
          <a:lstStyle/>
          <a:p>
            <a:r>
              <a:rPr lang="en-MY" sz="3200" b="1" dirty="0">
                <a:solidFill>
                  <a:srgbClr val="FFC000"/>
                </a:solidFill>
                <a:latin typeface="Century Gothic" panose="020B0502020202020204" pitchFamily="34" charset="0"/>
              </a:rPr>
              <a:t>02</a:t>
            </a:r>
          </a:p>
        </p:txBody>
      </p:sp>
      <p:sp>
        <p:nvSpPr>
          <p:cNvPr id="65" name="TextBox 64">
            <a:extLst>
              <a:ext uri="{FF2B5EF4-FFF2-40B4-BE49-F238E27FC236}">
                <a16:creationId xmlns:a16="http://schemas.microsoft.com/office/drawing/2014/main" id="{9F07F812-D3B7-4CCD-A923-BC4FB2FD2D61}"/>
              </a:ext>
            </a:extLst>
          </p:cNvPr>
          <p:cNvSpPr txBox="1"/>
          <p:nvPr/>
        </p:nvSpPr>
        <p:spPr>
          <a:xfrm>
            <a:off x="6892419" y="1202246"/>
            <a:ext cx="643125" cy="584775"/>
          </a:xfrm>
          <a:prstGeom prst="rect">
            <a:avLst/>
          </a:prstGeom>
          <a:noFill/>
        </p:spPr>
        <p:txBody>
          <a:bodyPr wrap="none" rtlCol="0">
            <a:spAutoFit/>
          </a:bodyPr>
          <a:lstStyle/>
          <a:p>
            <a:r>
              <a:rPr lang="en-MY" sz="3200" b="1" dirty="0">
                <a:solidFill>
                  <a:srgbClr val="FFC000"/>
                </a:solidFill>
                <a:latin typeface="Century Gothic" panose="020B0502020202020204" pitchFamily="34" charset="0"/>
              </a:rPr>
              <a:t>03</a:t>
            </a:r>
          </a:p>
        </p:txBody>
      </p:sp>
      <p:sp>
        <p:nvSpPr>
          <p:cNvPr id="66" name="TextBox 65">
            <a:extLst>
              <a:ext uri="{FF2B5EF4-FFF2-40B4-BE49-F238E27FC236}">
                <a16:creationId xmlns:a16="http://schemas.microsoft.com/office/drawing/2014/main" id="{024FC1D2-C033-455A-B385-E72059426C46}"/>
              </a:ext>
            </a:extLst>
          </p:cNvPr>
          <p:cNvSpPr txBox="1"/>
          <p:nvPr/>
        </p:nvSpPr>
        <p:spPr>
          <a:xfrm>
            <a:off x="9396960" y="1202246"/>
            <a:ext cx="643125" cy="584775"/>
          </a:xfrm>
          <a:prstGeom prst="rect">
            <a:avLst/>
          </a:prstGeom>
          <a:noFill/>
        </p:spPr>
        <p:txBody>
          <a:bodyPr wrap="none" rtlCol="0">
            <a:spAutoFit/>
          </a:bodyPr>
          <a:lstStyle/>
          <a:p>
            <a:r>
              <a:rPr lang="en-MY" sz="3200" b="1" dirty="0">
                <a:solidFill>
                  <a:srgbClr val="FFC000"/>
                </a:solidFill>
                <a:latin typeface="Century Gothic" panose="020B0502020202020204" pitchFamily="34" charset="0"/>
              </a:rPr>
              <a:t>04</a:t>
            </a:r>
          </a:p>
        </p:txBody>
      </p:sp>
      <p:sp>
        <p:nvSpPr>
          <p:cNvPr id="69" name="Google Shape;365;p26">
            <a:extLst>
              <a:ext uri="{FF2B5EF4-FFF2-40B4-BE49-F238E27FC236}">
                <a16:creationId xmlns:a16="http://schemas.microsoft.com/office/drawing/2014/main" id="{6834A995-EFC6-4606-8EF9-5B755C2AA821}"/>
              </a:ext>
            </a:extLst>
          </p:cNvPr>
          <p:cNvSpPr txBox="1">
            <a:spLocks/>
          </p:cNvSpPr>
          <p:nvPr/>
        </p:nvSpPr>
        <p:spPr>
          <a:xfrm>
            <a:off x="4148496" y="1644530"/>
            <a:ext cx="161010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200" dirty="0">
                <a:latin typeface="Century Gothic" panose="020B0502020202020204" pitchFamily="34" charset="0"/>
              </a:rPr>
              <a:t>Select </a:t>
            </a:r>
            <a:r>
              <a:rPr lang="en-MY" sz="1200" b="1" dirty="0">
                <a:latin typeface="Century Gothic" panose="020B0502020202020204" pitchFamily="34" charset="0"/>
              </a:rPr>
              <a:t>Check-In </a:t>
            </a:r>
            <a:r>
              <a:rPr lang="en-MY" sz="1200" dirty="0">
                <a:latin typeface="Century Gothic" panose="020B0502020202020204" pitchFamily="34" charset="0"/>
              </a:rPr>
              <a:t>button</a:t>
            </a:r>
          </a:p>
        </p:txBody>
      </p:sp>
      <p:sp>
        <p:nvSpPr>
          <p:cNvPr id="70" name="Google Shape;365;p26">
            <a:extLst>
              <a:ext uri="{FF2B5EF4-FFF2-40B4-BE49-F238E27FC236}">
                <a16:creationId xmlns:a16="http://schemas.microsoft.com/office/drawing/2014/main" id="{5F941D19-2CAB-48D6-A31D-2A0EF966DE5A}"/>
              </a:ext>
            </a:extLst>
          </p:cNvPr>
          <p:cNvSpPr txBox="1">
            <a:spLocks/>
          </p:cNvSpPr>
          <p:nvPr/>
        </p:nvSpPr>
        <p:spPr>
          <a:xfrm>
            <a:off x="6571780" y="1644530"/>
            <a:ext cx="160881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200" dirty="0">
                <a:latin typeface="Century Gothic" panose="020B0502020202020204" pitchFamily="34" charset="0"/>
              </a:rPr>
              <a:t>Scan the QR Code provided at the premise</a:t>
            </a:r>
          </a:p>
        </p:txBody>
      </p:sp>
      <p:sp>
        <p:nvSpPr>
          <p:cNvPr id="71" name="Google Shape;365;p26">
            <a:extLst>
              <a:ext uri="{FF2B5EF4-FFF2-40B4-BE49-F238E27FC236}">
                <a16:creationId xmlns:a16="http://schemas.microsoft.com/office/drawing/2014/main" id="{3A2D4241-355C-484D-B482-68B0B03AA86C}"/>
              </a:ext>
            </a:extLst>
          </p:cNvPr>
          <p:cNvSpPr txBox="1">
            <a:spLocks/>
          </p:cNvSpPr>
          <p:nvPr/>
        </p:nvSpPr>
        <p:spPr>
          <a:xfrm>
            <a:off x="8942971" y="1644530"/>
            <a:ext cx="1608810"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200" dirty="0">
                <a:latin typeface="Century Gothic" panose="020B0502020202020204" pitchFamily="34" charset="0"/>
              </a:rPr>
              <a:t>Your check-in is successfully recorded</a:t>
            </a:r>
          </a:p>
        </p:txBody>
      </p:sp>
      <p:sp>
        <p:nvSpPr>
          <p:cNvPr id="73" name="Isosceles Triangle 72">
            <a:extLst>
              <a:ext uri="{FF2B5EF4-FFF2-40B4-BE49-F238E27FC236}">
                <a16:creationId xmlns:a16="http://schemas.microsoft.com/office/drawing/2014/main" id="{1251F21C-08EC-463A-B3A7-A1517487474B}"/>
              </a:ext>
            </a:extLst>
          </p:cNvPr>
          <p:cNvSpPr/>
          <p:nvPr/>
        </p:nvSpPr>
        <p:spPr>
          <a:xfrm rot="5400000">
            <a:off x="3492404" y="1453931"/>
            <a:ext cx="584776" cy="38893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5" name="Isosceles Triangle 74">
            <a:extLst>
              <a:ext uri="{FF2B5EF4-FFF2-40B4-BE49-F238E27FC236}">
                <a16:creationId xmlns:a16="http://schemas.microsoft.com/office/drawing/2014/main" id="{F14B9D82-37BC-4D9A-AD30-E642A9C79F1F}"/>
              </a:ext>
            </a:extLst>
          </p:cNvPr>
          <p:cNvSpPr/>
          <p:nvPr/>
        </p:nvSpPr>
        <p:spPr>
          <a:xfrm rot="5400000">
            <a:off x="5880965" y="1453931"/>
            <a:ext cx="584777" cy="38893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6" name="Isosceles Triangle 75">
            <a:extLst>
              <a:ext uri="{FF2B5EF4-FFF2-40B4-BE49-F238E27FC236}">
                <a16:creationId xmlns:a16="http://schemas.microsoft.com/office/drawing/2014/main" id="{07018F08-58AF-487F-855C-F09D18A5C5BE}"/>
              </a:ext>
            </a:extLst>
          </p:cNvPr>
          <p:cNvSpPr/>
          <p:nvPr/>
        </p:nvSpPr>
        <p:spPr>
          <a:xfrm rot="5400000">
            <a:off x="8249471" y="1453931"/>
            <a:ext cx="584777" cy="38893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1" name="Google Shape;365;p26">
            <a:extLst>
              <a:ext uri="{FF2B5EF4-FFF2-40B4-BE49-F238E27FC236}">
                <a16:creationId xmlns:a16="http://schemas.microsoft.com/office/drawing/2014/main" id="{7A2F4312-87EC-402A-B1EF-277B664D8D25}"/>
              </a:ext>
            </a:extLst>
          </p:cNvPr>
          <p:cNvSpPr txBox="1">
            <a:spLocks/>
          </p:cNvSpPr>
          <p:nvPr/>
        </p:nvSpPr>
        <p:spPr>
          <a:xfrm>
            <a:off x="1477685" y="1644530"/>
            <a:ext cx="187553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1200" dirty="0">
                <a:latin typeface="Century Gothic" panose="020B0502020202020204" pitchFamily="34" charset="0"/>
              </a:rPr>
              <a:t>Go to your students MMU Mobile Apps &amp; Select </a:t>
            </a:r>
            <a:r>
              <a:rPr lang="en-MY" sz="1200" b="1" dirty="0">
                <a:latin typeface="Century Gothic" panose="020B0502020202020204" pitchFamily="34" charset="0"/>
              </a:rPr>
              <a:t>COVID 19 </a:t>
            </a:r>
            <a:r>
              <a:rPr lang="en-MY" sz="1200" dirty="0">
                <a:latin typeface="Century Gothic" panose="020B0502020202020204" pitchFamily="34" charset="0"/>
              </a:rPr>
              <a:t>in the menu</a:t>
            </a:r>
          </a:p>
        </p:txBody>
      </p:sp>
      <p:pic>
        <p:nvPicPr>
          <p:cNvPr id="57" name="Picture 56">
            <a:extLst>
              <a:ext uri="{FF2B5EF4-FFF2-40B4-BE49-F238E27FC236}">
                <a16:creationId xmlns:a16="http://schemas.microsoft.com/office/drawing/2014/main" id="{A9F9CA5E-A453-489B-99F0-B2CAABED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3" name="Picture 2" descr="Qr code&#10;&#10;Description automatically generated">
            <a:extLst>
              <a:ext uri="{FF2B5EF4-FFF2-40B4-BE49-F238E27FC236}">
                <a16:creationId xmlns:a16="http://schemas.microsoft.com/office/drawing/2014/main" id="{12C56ECA-1705-4299-955B-6DAFBFEC6DD2}"/>
              </a:ext>
            </a:extLst>
          </p:cNvPr>
          <p:cNvPicPr>
            <a:picLocks noChangeAspect="1"/>
          </p:cNvPicPr>
          <p:nvPr/>
        </p:nvPicPr>
        <p:blipFill>
          <a:blip r:embed="rId3"/>
          <a:stretch>
            <a:fillRect/>
          </a:stretch>
        </p:blipFill>
        <p:spPr>
          <a:xfrm>
            <a:off x="1358336" y="2383070"/>
            <a:ext cx="9475328" cy="3624030"/>
          </a:xfrm>
          <a:prstGeom prst="rect">
            <a:avLst/>
          </a:prstGeom>
        </p:spPr>
      </p:pic>
    </p:spTree>
    <p:extLst>
      <p:ext uri="{BB962C8B-B14F-4D97-AF65-F5344CB8AC3E}">
        <p14:creationId xmlns:p14="http://schemas.microsoft.com/office/powerpoint/2010/main" val="298179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133160" y="50087"/>
            <a:ext cx="10906276"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MY" sz="3600" b="1" dirty="0">
                <a:solidFill>
                  <a:srgbClr val="000000"/>
                </a:solidFill>
                <a:latin typeface="Century Gothic" panose="020B0502020202020204" pitchFamily="34" charset="0"/>
              </a:rPr>
              <a:t>Safe Journey Guideline in MMU  Campus </a:t>
            </a:r>
          </a:p>
        </p:txBody>
      </p:sp>
      <p:sp>
        <p:nvSpPr>
          <p:cNvPr id="93" name="Rectangle: Rounded Corners 92">
            <a:extLst>
              <a:ext uri="{FF2B5EF4-FFF2-40B4-BE49-F238E27FC236}">
                <a16:creationId xmlns:a16="http://schemas.microsoft.com/office/drawing/2014/main" id="{DC5CCA63-9BAD-4260-8ABE-02B18E91F10F}"/>
              </a:ext>
            </a:extLst>
          </p:cNvPr>
          <p:cNvSpPr/>
          <p:nvPr/>
        </p:nvSpPr>
        <p:spPr>
          <a:xfrm>
            <a:off x="400334" y="788766"/>
            <a:ext cx="11391332" cy="57145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9" name="Picture 8">
            <a:extLst>
              <a:ext uri="{FF2B5EF4-FFF2-40B4-BE49-F238E27FC236}">
                <a16:creationId xmlns:a16="http://schemas.microsoft.com/office/drawing/2014/main" id="{15F281B8-EF99-457E-86A1-E63640571C51}"/>
              </a:ext>
            </a:extLst>
          </p:cNvPr>
          <p:cNvPicPr>
            <a:picLocks noChangeAspect="1"/>
          </p:cNvPicPr>
          <p:nvPr/>
        </p:nvPicPr>
        <p:blipFill>
          <a:blip r:embed="rId2"/>
          <a:stretch>
            <a:fillRect/>
          </a:stretch>
        </p:blipFill>
        <p:spPr>
          <a:xfrm>
            <a:off x="971848" y="1046093"/>
            <a:ext cx="10301406" cy="5208933"/>
          </a:xfrm>
          <a:prstGeom prst="rect">
            <a:avLst/>
          </a:prstGeom>
        </p:spPr>
      </p:pic>
      <p:pic>
        <p:nvPicPr>
          <p:cNvPr id="6" name="Picture 5">
            <a:extLst>
              <a:ext uri="{FF2B5EF4-FFF2-40B4-BE49-F238E27FC236}">
                <a16:creationId xmlns:a16="http://schemas.microsoft.com/office/drawing/2014/main" id="{3C87862A-CA8F-476F-8C4D-F13FF487C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
        <p:nvSpPr>
          <p:cNvPr id="3" name="Rectangle 2">
            <a:extLst>
              <a:ext uri="{FF2B5EF4-FFF2-40B4-BE49-F238E27FC236}">
                <a16:creationId xmlns:a16="http://schemas.microsoft.com/office/drawing/2014/main" id="{D7E68DE7-832C-4606-ADB1-541B20FEFD07}"/>
              </a:ext>
            </a:extLst>
          </p:cNvPr>
          <p:cNvSpPr/>
          <p:nvPr/>
        </p:nvSpPr>
        <p:spPr>
          <a:xfrm rot="21385131">
            <a:off x="1536404" y="2915463"/>
            <a:ext cx="590107"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DA7A2E49-BDE0-4D77-A6FF-3BA25C57C880}"/>
              </a:ext>
            </a:extLst>
          </p:cNvPr>
          <p:cNvPicPr>
            <a:picLocks noChangeAspect="1"/>
          </p:cNvPicPr>
          <p:nvPr/>
        </p:nvPicPr>
        <p:blipFill rotWithShape="1">
          <a:blip r:embed="rId3">
            <a:extLst>
              <a:ext uri="{28A0092B-C50C-407E-A947-70E740481C1C}">
                <a14:useLocalDpi xmlns:a14="http://schemas.microsoft.com/office/drawing/2010/main" val="0"/>
              </a:ext>
            </a:extLst>
          </a:blip>
          <a:srcRect b="20532"/>
          <a:stretch/>
        </p:blipFill>
        <p:spPr>
          <a:xfrm rot="21321348">
            <a:off x="1488507" y="2930625"/>
            <a:ext cx="672786" cy="185412"/>
          </a:xfrm>
          <a:prstGeom prst="rect">
            <a:avLst/>
          </a:prstGeom>
        </p:spPr>
      </p:pic>
      <p:grpSp>
        <p:nvGrpSpPr>
          <p:cNvPr id="4" name="Group 3">
            <a:extLst>
              <a:ext uri="{FF2B5EF4-FFF2-40B4-BE49-F238E27FC236}">
                <a16:creationId xmlns:a16="http://schemas.microsoft.com/office/drawing/2014/main" id="{084D8B1C-FDAA-4E40-9ED3-ACEFA2F05E14}"/>
              </a:ext>
            </a:extLst>
          </p:cNvPr>
          <p:cNvGrpSpPr/>
          <p:nvPr/>
        </p:nvGrpSpPr>
        <p:grpSpPr>
          <a:xfrm>
            <a:off x="8015596" y="4376071"/>
            <a:ext cx="672786" cy="200574"/>
            <a:chOff x="1640907" y="3067863"/>
            <a:chExt cx="672786" cy="200574"/>
          </a:xfrm>
        </p:grpSpPr>
        <p:sp>
          <p:nvSpPr>
            <p:cNvPr id="11" name="Rectangle 10">
              <a:extLst>
                <a:ext uri="{FF2B5EF4-FFF2-40B4-BE49-F238E27FC236}">
                  <a16:creationId xmlns:a16="http://schemas.microsoft.com/office/drawing/2014/main" id="{CCF0FA01-1767-4F6D-8926-8D51F75F6250}"/>
                </a:ext>
              </a:extLst>
            </p:cNvPr>
            <p:cNvSpPr/>
            <p:nvPr/>
          </p:nvSpPr>
          <p:spPr>
            <a:xfrm rot="21385131">
              <a:off x="1688804" y="3067863"/>
              <a:ext cx="590107"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11">
              <a:extLst>
                <a:ext uri="{FF2B5EF4-FFF2-40B4-BE49-F238E27FC236}">
                  <a16:creationId xmlns:a16="http://schemas.microsoft.com/office/drawing/2014/main" id="{65C6DAD0-D05B-404C-A12A-C4464B075D2A}"/>
                </a:ext>
              </a:extLst>
            </p:cNvPr>
            <p:cNvPicPr>
              <a:picLocks noChangeAspect="1"/>
            </p:cNvPicPr>
            <p:nvPr/>
          </p:nvPicPr>
          <p:blipFill rotWithShape="1">
            <a:blip r:embed="rId3">
              <a:extLst>
                <a:ext uri="{28A0092B-C50C-407E-A947-70E740481C1C}">
                  <a14:useLocalDpi xmlns:a14="http://schemas.microsoft.com/office/drawing/2010/main" val="0"/>
                </a:ext>
              </a:extLst>
            </a:blip>
            <a:srcRect b="20532"/>
            <a:stretch/>
          </p:blipFill>
          <p:spPr>
            <a:xfrm rot="21321348">
              <a:off x="1640907" y="3083025"/>
              <a:ext cx="672786" cy="185412"/>
            </a:xfrm>
            <a:prstGeom prst="rect">
              <a:avLst/>
            </a:prstGeom>
          </p:spPr>
        </p:pic>
      </p:grpSp>
    </p:spTree>
    <p:extLst>
      <p:ext uri="{BB962C8B-B14F-4D97-AF65-F5344CB8AC3E}">
        <p14:creationId xmlns:p14="http://schemas.microsoft.com/office/powerpoint/2010/main" val="337432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133160" y="24454"/>
            <a:ext cx="10906276"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MY" sz="3600" b="1" dirty="0">
                <a:solidFill>
                  <a:srgbClr val="000000"/>
                </a:solidFill>
                <a:latin typeface="Century Gothic" panose="020B0502020202020204" pitchFamily="34" charset="0"/>
              </a:rPr>
              <a:t>Guideline Contents</a:t>
            </a:r>
          </a:p>
        </p:txBody>
      </p:sp>
      <p:sp>
        <p:nvSpPr>
          <p:cNvPr id="41" name="Rectangle 40">
            <a:extLst>
              <a:ext uri="{FF2B5EF4-FFF2-40B4-BE49-F238E27FC236}">
                <a16:creationId xmlns:a16="http://schemas.microsoft.com/office/drawing/2014/main" id="{1A44BEA0-60C1-48CF-A131-03A4D7CA27A2}"/>
              </a:ext>
            </a:extLst>
          </p:cNvPr>
          <p:cNvSpPr/>
          <p:nvPr/>
        </p:nvSpPr>
        <p:spPr>
          <a:xfrm>
            <a:off x="3774725" y="1099930"/>
            <a:ext cx="7611827" cy="5075787"/>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2" name="Rectangle 101">
            <a:extLst>
              <a:ext uri="{FF2B5EF4-FFF2-40B4-BE49-F238E27FC236}">
                <a16:creationId xmlns:a16="http://schemas.microsoft.com/office/drawing/2014/main" id="{41DC3415-4923-4388-A5F5-D5344C3D6CFD}"/>
              </a:ext>
            </a:extLst>
          </p:cNvPr>
          <p:cNvSpPr/>
          <p:nvPr/>
        </p:nvSpPr>
        <p:spPr>
          <a:xfrm>
            <a:off x="816751" y="3933141"/>
            <a:ext cx="2959912" cy="2242523"/>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Oval 3">
            <a:extLst>
              <a:ext uri="{FF2B5EF4-FFF2-40B4-BE49-F238E27FC236}">
                <a16:creationId xmlns:a16="http://schemas.microsoft.com/office/drawing/2014/main" id="{BCCEB070-781A-4020-A11F-B02DD1FAFDF0}"/>
              </a:ext>
            </a:extLst>
          </p:cNvPr>
          <p:cNvSpPr/>
          <p:nvPr/>
        </p:nvSpPr>
        <p:spPr>
          <a:xfrm>
            <a:off x="1191791" y="4165347"/>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D484A774-B77A-4B30-9FCC-2F3D28F2E87B}"/>
              </a:ext>
            </a:extLst>
          </p:cNvPr>
          <p:cNvSpPr txBox="1"/>
          <p:nvPr/>
        </p:nvSpPr>
        <p:spPr>
          <a:xfrm>
            <a:off x="1223661" y="4205968"/>
            <a:ext cx="418704" cy="369332"/>
          </a:xfrm>
          <a:prstGeom prst="rect">
            <a:avLst/>
          </a:prstGeom>
          <a:noFill/>
        </p:spPr>
        <p:txBody>
          <a:bodyPr wrap="none" rtlCol="0">
            <a:spAutoFit/>
          </a:bodyPr>
          <a:lstStyle/>
          <a:p>
            <a:r>
              <a:rPr lang="en-MY" dirty="0">
                <a:solidFill>
                  <a:schemeClr val="bg1"/>
                </a:solidFill>
              </a:rPr>
              <a:t>01</a:t>
            </a:r>
          </a:p>
        </p:txBody>
      </p:sp>
      <p:sp>
        <p:nvSpPr>
          <p:cNvPr id="8" name="TextBox 7">
            <a:extLst>
              <a:ext uri="{FF2B5EF4-FFF2-40B4-BE49-F238E27FC236}">
                <a16:creationId xmlns:a16="http://schemas.microsoft.com/office/drawing/2014/main" id="{C4575FD2-8499-4407-9C9E-D45655FEF6F5}"/>
              </a:ext>
            </a:extLst>
          </p:cNvPr>
          <p:cNvSpPr txBox="1"/>
          <p:nvPr/>
        </p:nvSpPr>
        <p:spPr>
          <a:xfrm>
            <a:off x="950765" y="4618419"/>
            <a:ext cx="915764" cy="276999"/>
          </a:xfrm>
          <a:prstGeom prst="rect">
            <a:avLst/>
          </a:prstGeom>
          <a:noFill/>
        </p:spPr>
        <p:txBody>
          <a:bodyPr wrap="none" rtlCol="0">
            <a:spAutoFit/>
          </a:bodyPr>
          <a:lstStyle/>
          <a:p>
            <a:pPr algn="ctr"/>
            <a:r>
              <a:rPr lang="en-MY" sz="1200" dirty="0"/>
              <a:t>Enter MMU</a:t>
            </a:r>
          </a:p>
        </p:txBody>
      </p:sp>
      <p:sp>
        <p:nvSpPr>
          <p:cNvPr id="15" name="Oval 14">
            <a:extLst>
              <a:ext uri="{FF2B5EF4-FFF2-40B4-BE49-F238E27FC236}">
                <a16:creationId xmlns:a16="http://schemas.microsoft.com/office/drawing/2014/main" id="{8892C02C-5646-453F-BC77-4FD99BCF35FE}"/>
              </a:ext>
            </a:extLst>
          </p:cNvPr>
          <p:cNvSpPr/>
          <p:nvPr/>
        </p:nvSpPr>
        <p:spPr>
          <a:xfrm>
            <a:off x="1191791" y="5299810"/>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a:extLst>
              <a:ext uri="{FF2B5EF4-FFF2-40B4-BE49-F238E27FC236}">
                <a16:creationId xmlns:a16="http://schemas.microsoft.com/office/drawing/2014/main" id="{07F49BE0-B7D0-4327-A0CF-6B5998E0CFAD}"/>
              </a:ext>
            </a:extLst>
          </p:cNvPr>
          <p:cNvSpPr txBox="1"/>
          <p:nvPr/>
        </p:nvSpPr>
        <p:spPr>
          <a:xfrm>
            <a:off x="1223661" y="5340431"/>
            <a:ext cx="418704" cy="369332"/>
          </a:xfrm>
          <a:prstGeom prst="rect">
            <a:avLst/>
          </a:prstGeom>
          <a:noFill/>
        </p:spPr>
        <p:txBody>
          <a:bodyPr wrap="none" rtlCol="0">
            <a:spAutoFit/>
          </a:bodyPr>
          <a:lstStyle/>
          <a:p>
            <a:r>
              <a:rPr lang="en-MY" dirty="0">
                <a:solidFill>
                  <a:schemeClr val="bg1"/>
                </a:solidFill>
              </a:rPr>
              <a:t>02</a:t>
            </a:r>
          </a:p>
        </p:txBody>
      </p:sp>
      <p:sp>
        <p:nvSpPr>
          <p:cNvPr id="18" name="TextBox 17">
            <a:extLst>
              <a:ext uri="{FF2B5EF4-FFF2-40B4-BE49-F238E27FC236}">
                <a16:creationId xmlns:a16="http://schemas.microsoft.com/office/drawing/2014/main" id="{7086461D-AD82-4770-A116-F835FC301D0F}"/>
              </a:ext>
            </a:extLst>
          </p:cNvPr>
          <p:cNvSpPr txBox="1"/>
          <p:nvPr/>
        </p:nvSpPr>
        <p:spPr>
          <a:xfrm>
            <a:off x="932458" y="5759954"/>
            <a:ext cx="947695" cy="276999"/>
          </a:xfrm>
          <a:prstGeom prst="rect">
            <a:avLst/>
          </a:prstGeom>
          <a:noFill/>
        </p:spPr>
        <p:txBody>
          <a:bodyPr wrap="none" rtlCol="0">
            <a:spAutoFit/>
          </a:bodyPr>
          <a:lstStyle/>
          <a:p>
            <a:r>
              <a:rPr lang="en-MY" sz="1200" dirty="0"/>
              <a:t>During Class</a:t>
            </a:r>
          </a:p>
        </p:txBody>
      </p:sp>
      <p:sp>
        <p:nvSpPr>
          <p:cNvPr id="19" name="Oval 18">
            <a:extLst>
              <a:ext uri="{FF2B5EF4-FFF2-40B4-BE49-F238E27FC236}">
                <a16:creationId xmlns:a16="http://schemas.microsoft.com/office/drawing/2014/main" id="{7B984B27-9659-41E6-A91C-04AB8A4B9CCB}"/>
              </a:ext>
            </a:extLst>
          </p:cNvPr>
          <p:cNvSpPr/>
          <p:nvPr/>
        </p:nvSpPr>
        <p:spPr>
          <a:xfrm>
            <a:off x="3954628" y="1454400"/>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TextBox 19">
            <a:extLst>
              <a:ext uri="{FF2B5EF4-FFF2-40B4-BE49-F238E27FC236}">
                <a16:creationId xmlns:a16="http://schemas.microsoft.com/office/drawing/2014/main" id="{343C2EDC-7C36-4064-B0BD-799F17924003}"/>
              </a:ext>
            </a:extLst>
          </p:cNvPr>
          <p:cNvSpPr txBox="1"/>
          <p:nvPr/>
        </p:nvSpPr>
        <p:spPr>
          <a:xfrm>
            <a:off x="3986498" y="1495021"/>
            <a:ext cx="418704" cy="369332"/>
          </a:xfrm>
          <a:prstGeom prst="rect">
            <a:avLst/>
          </a:prstGeom>
          <a:noFill/>
        </p:spPr>
        <p:txBody>
          <a:bodyPr wrap="square" rtlCol="0">
            <a:spAutoFit/>
          </a:bodyPr>
          <a:lstStyle/>
          <a:p>
            <a:r>
              <a:rPr lang="en-MY" dirty="0">
                <a:solidFill>
                  <a:schemeClr val="bg1"/>
                </a:solidFill>
              </a:rPr>
              <a:t>03</a:t>
            </a:r>
          </a:p>
        </p:txBody>
      </p:sp>
      <p:sp>
        <p:nvSpPr>
          <p:cNvPr id="21" name="TextBox 20">
            <a:extLst>
              <a:ext uri="{FF2B5EF4-FFF2-40B4-BE49-F238E27FC236}">
                <a16:creationId xmlns:a16="http://schemas.microsoft.com/office/drawing/2014/main" id="{60C4F881-A5C9-493E-A2CF-B6CBF29DDA93}"/>
              </a:ext>
            </a:extLst>
          </p:cNvPr>
          <p:cNvSpPr txBox="1"/>
          <p:nvPr/>
        </p:nvSpPr>
        <p:spPr>
          <a:xfrm>
            <a:off x="3772927" y="3183948"/>
            <a:ext cx="860685" cy="276999"/>
          </a:xfrm>
          <a:prstGeom prst="rect">
            <a:avLst/>
          </a:prstGeom>
          <a:noFill/>
        </p:spPr>
        <p:txBody>
          <a:bodyPr wrap="none" rtlCol="0">
            <a:spAutoFit/>
          </a:bodyPr>
          <a:lstStyle/>
          <a:p>
            <a:r>
              <a:rPr lang="en-MY" sz="1200" dirty="0"/>
              <a:t>Laboratory</a:t>
            </a:r>
          </a:p>
        </p:txBody>
      </p:sp>
      <p:sp>
        <p:nvSpPr>
          <p:cNvPr id="23" name="Oval 22">
            <a:extLst>
              <a:ext uri="{FF2B5EF4-FFF2-40B4-BE49-F238E27FC236}">
                <a16:creationId xmlns:a16="http://schemas.microsoft.com/office/drawing/2014/main" id="{EB694A3E-A2F0-469B-B98D-AC19E84AAEAB}"/>
              </a:ext>
            </a:extLst>
          </p:cNvPr>
          <p:cNvSpPr/>
          <p:nvPr/>
        </p:nvSpPr>
        <p:spPr>
          <a:xfrm>
            <a:off x="3954628" y="2719981"/>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TextBox 23">
            <a:extLst>
              <a:ext uri="{FF2B5EF4-FFF2-40B4-BE49-F238E27FC236}">
                <a16:creationId xmlns:a16="http://schemas.microsoft.com/office/drawing/2014/main" id="{A14710AF-C37E-42AA-9222-A5BC9B2E4F72}"/>
              </a:ext>
            </a:extLst>
          </p:cNvPr>
          <p:cNvSpPr txBox="1"/>
          <p:nvPr/>
        </p:nvSpPr>
        <p:spPr>
          <a:xfrm>
            <a:off x="3986498" y="2760602"/>
            <a:ext cx="418704" cy="369332"/>
          </a:xfrm>
          <a:prstGeom prst="rect">
            <a:avLst/>
          </a:prstGeom>
          <a:noFill/>
        </p:spPr>
        <p:txBody>
          <a:bodyPr wrap="none" rtlCol="0">
            <a:spAutoFit/>
          </a:bodyPr>
          <a:lstStyle/>
          <a:p>
            <a:r>
              <a:rPr lang="en-MY" dirty="0">
                <a:solidFill>
                  <a:schemeClr val="bg1"/>
                </a:solidFill>
              </a:rPr>
              <a:t>04</a:t>
            </a:r>
          </a:p>
        </p:txBody>
      </p:sp>
      <p:sp>
        <p:nvSpPr>
          <p:cNvPr id="25" name="TextBox 24">
            <a:extLst>
              <a:ext uri="{FF2B5EF4-FFF2-40B4-BE49-F238E27FC236}">
                <a16:creationId xmlns:a16="http://schemas.microsoft.com/office/drawing/2014/main" id="{CB0C9E2C-4B2C-48D4-B137-49E89F61EF27}"/>
              </a:ext>
            </a:extLst>
          </p:cNvPr>
          <p:cNvSpPr txBox="1"/>
          <p:nvPr/>
        </p:nvSpPr>
        <p:spPr>
          <a:xfrm>
            <a:off x="3905955" y="1945590"/>
            <a:ext cx="526041" cy="276999"/>
          </a:xfrm>
          <a:prstGeom prst="rect">
            <a:avLst/>
          </a:prstGeom>
          <a:noFill/>
        </p:spPr>
        <p:txBody>
          <a:bodyPr wrap="none" rtlCol="0">
            <a:spAutoFit/>
          </a:bodyPr>
          <a:lstStyle/>
          <a:p>
            <a:r>
              <a:rPr lang="en-MY" sz="1200" dirty="0"/>
              <a:t>Toilet</a:t>
            </a:r>
          </a:p>
        </p:txBody>
      </p:sp>
      <p:sp>
        <p:nvSpPr>
          <p:cNvPr id="27" name="Oval 26">
            <a:extLst>
              <a:ext uri="{FF2B5EF4-FFF2-40B4-BE49-F238E27FC236}">
                <a16:creationId xmlns:a16="http://schemas.microsoft.com/office/drawing/2014/main" id="{23CBE4BB-5E2F-4F38-8FEB-32190D75983A}"/>
              </a:ext>
            </a:extLst>
          </p:cNvPr>
          <p:cNvSpPr/>
          <p:nvPr/>
        </p:nvSpPr>
        <p:spPr>
          <a:xfrm>
            <a:off x="3954628" y="3899344"/>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TextBox 27">
            <a:extLst>
              <a:ext uri="{FF2B5EF4-FFF2-40B4-BE49-F238E27FC236}">
                <a16:creationId xmlns:a16="http://schemas.microsoft.com/office/drawing/2014/main" id="{C5318041-C2E0-4A2B-BEA1-F1775F68A628}"/>
              </a:ext>
            </a:extLst>
          </p:cNvPr>
          <p:cNvSpPr txBox="1"/>
          <p:nvPr/>
        </p:nvSpPr>
        <p:spPr>
          <a:xfrm>
            <a:off x="3986498" y="3939965"/>
            <a:ext cx="418704" cy="369332"/>
          </a:xfrm>
          <a:prstGeom prst="rect">
            <a:avLst/>
          </a:prstGeom>
          <a:noFill/>
        </p:spPr>
        <p:txBody>
          <a:bodyPr wrap="none" rtlCol="0">
            <a:spAutoFit/>
          </a:bodyPr>
          <a:lstStyle/>
          <a:p>
            <a:r>
              <a:rPr lang="en-MY" dirty="0">
                <a:solidFill>
                  <a:schemeClr val="bg1"/>
                </a:solidFill>
              </a:rPr>
              <a:t>05</a:t>
            </a:r>
          </a:p>
        </p:txBody>
      </p:sp>
      <p:sp>
        <p:nvSpPr>
          <p:cNvPr id="29" name="TextBox 28">
            <a:extLst>
              <a:ext uri="{FF2B5EF4-FFF2-40B4-BE49-F238E27FC236}">
                <a16:creationId xmlns:a16="http://schemas.microsoft.com/office/drawing/2014/main" id="{FF941705-FF80-45C0-A8FB-7BABAE1A6ABF}"/>
              </a:ext>
            </a:extLst>
          </p:cNvPr>
          <p:cNvSpPr txBox="1"/>
          <p:nvPr/>
        </p:nvSpPr>
        <p:spPr>
          <a:xfrm>
            <a:off x="3961636" y="4364029"/>
            <a:ext cx="381836" cy="276999"/>
          </a:xfrm>
          <a:prstGeom prst="rect">
            <a:avLst/>
          </a:prstGeom>
          <a:noFill/>
        </p:spPr>
        <p:txBody>
          <a:bodyPr wrap="none" rtlCol="0">
            <a:spAutoFit/>
          </a:bodyPr>
          <a:lstStyle/>
          <a:p>
            <a:r>
              <a:rPr lang="en-MY" sz="1200" dirty="0"/>
              <a:t>Lift</a:t>
            </a:r>
          </a:p>
        </p:txBody>
      </p:sp>
      <p:sp>
        <p:nvSpPr>
          <p:cNvPr id="31" name="Oval 30">
            <a:extLst>
              <a:ext uri="{FF2B5EF4-FFF2-40B4-BE49-F238E27FC236}">
                <a16:creationId xmlns:a16="http://schemas.microsoft.com/office/drawing/2014/main" id="{83441731-7D22-4A53-9409-41A39649BB83}"/>
              </a:ext>
            </a:extLst>
          </p:cNvPr>
          <p:cNvSpPr/>
          <p:nvPr/>
        </p:nvSpPr>
        <p:spPr>
          <a:xfrm>
            <a:off x="3954628" y="5190626"/>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TextBox 31">
            <a:extLst>
              <a:ext uri="{FF2B5EF4-FFF2-40B4-BE49-F238E27FC236}">
                <a16:creationId xmlns:a16="http://schemas.microsoft.com/office/drawing/2014/main" id="{64DF2C76-C666-4C8E-806F-7259E5DAC556}"/>
              </a:ext>
            </a:extLst>
          </p:cNvPr>
          <p:cNvSpPr txBox="1"/>
          <p:nvPr/>
        </p:nvSpPr>
        <p:spPr>
          <a:xfrm>
            <a:off x="3986498" y="5231247"/>
            <a:ext cx="418704" cy="369332"/>
          </a:xfrm>
          <a:prstGeom prst="rect">
            <a:avLst/>
          </a:prstGeom>
          <a:noFill/>
        </p:spPr>
        <p:txBody>
          <a:bodyPr wrap="none" rtlCol="0">
            <a:spAutoFit/>
          </a:bodyPr>
          <a:lstStyle/>
          <a:p>
            <a:r>
              <a:rPr lang="en-MY" dirty="0">
                <a:solidFill>
                  <a:schemeClr val="bg1"/>
                </a:solidFill>
              </a:rPr>
              <a:t>06</a:t>
            </a:r>
          </a:p>
        </p:txBody>
      </p:sp>
      <p:sp>
        <p:nvSpPr>
          <p:cNvPr id="33" name="TextBox 32">
            <a:extLst>
              <a:ext uri="{FF2B5EF4-FFF2-40B4-BE49-F238E27FC236}">
                <a16:creationId xmlns:a16="http://schemas.microsoft.com/office/drawing/2014/main" id="{8EBE7FDD-6D71-47AF-8ED1-3C4DC06093C2}"/>
              </a:ext>
            </a:extLst>
          </p:cNvPr>
          <p:cNvSpPr txBox="1"/>
          <p:nvPr/>
        </p:nvSpPr>
        <p:spPr>
          <a:xfrm>
            <a:off x="3881429" y="5650770"/>
            <a:ext cx="556691" cy="276999"/>
          </a:xfrm>
          <a:prstGeom prst="rect">
            <a:avLst/>
          </a:prstGeom>
          <a:noFill/>
        </p:spPr>
        <p:txBody>
          <a:bodyPr wrap="none" rtlCol="0">
            <a:spAutoFit/>
          </a:bodyPr>
          <a:lstStyle/>
          <a:p>
            <a:r>
              <a:rPr lang="en-MY" sz="1200" dirty="0"/>
              <a:t>Office</a:t>
            </a:r>
          </a:p>
        </p:txBody>
      </p:sp>
      <p:sp>
        <p:nvSpPr>
          <p:cNvPr id="38" name="Oval 37">
            <a:extLst>
              <a:ext uri="{FF2B5EF4-FFF2-40B4-BE49-F238E27FC236}">
                <a16:creationId xmlns:a16="http://schemas.microsoft.com/office/drawing/2014/main" id="{C52C05AE-2E6D-49EF-A8E1-5CB7234E49AA}"/>
              </a:ext>
            </a:extLst>
          </p:cNvPr>
          <p:cNvSpPr/>
          <p:nvPr/>
        </p:nvSpPr>
        <p:spPr>
          <a:xfrm>
            <a:off x="6526510" y="1454400"/>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a:extLst>
              <a:ext uri="{FF2B5EF4-FFF2-40B4-BE49-F238E27FC236}">
                <a16:creationId xmlns:a16="http://schemas.microsoft.com/office/drawing/2014/main" id="{8A671C02-8C1C-4DCF-98C0-8A9C51148A7C}"/>
              </a:ext>
            </a:extLst>
          </p:cNvPr>
          <p:cNvSpPr txBox="1"/>
          <p:nvPr/>
        </p:nvSpPr>
        <p:spPr>
          <a:xfrm>
            <a:off x="6558380" y="1495021"/>
            <a:ext cx="418704" cy="369332"/>
          </a:xfrm>
          <a:prstGeom prst="rect">
            <a:avLst/>
          </a:prstGeom>
          <a:noFill/>
        </p:spPr>
        <p:txBody>
          <a:bodyPr wrap="none" rtlCol="0">
            <a:spAutoFit/>
          </a:bodyPr>
          <a:lstStyle/>
          <a:p>
            <a:r>
              <a:rPr lang="en-MY" dirty="0">
                <a:solidFill>
                  <a:schemeClr val="bg1"/>
                </a:solidFill>
              </a:rPr>
              <a:t>07</a:t>
            </a:r>
          </a:p>
        </p:txBody>
      </p:sp>
      <p:sp>
        <p:nvSpPr>
          <p:cNvPr id="40" name="TextBox 39">
            <a:extLst>
              <a:ext uri="{FF2B5EF4-FFF2-40B4-BE49-F238E27FC236}">
                <a16:creationId xmlns:a16="http://schemas.microsoft.com/office/drawing/2014/main" id="{968D2756-748D-4B9E-AE99-C273412DED72}"/>
              </a:ext>
            </a:extLst>
          </p:cNvPr>
          <p:cNvSpPr txBox="1"/>
          <p:nvPr/>
        </p:nvSpPr>
        <p:spPr>
          <a:xfrm>
            <a:off x="6444743" y="1905834"/>
            <a:ext cx="642292" cy="461665"/>
          </a:xfrm>
          <a:prstGeom prst="rect">
            <a:avLst/>
          </a:prstGeom>
          <a:noFill/>
        </p:spPr>
        <p:txBody>
          <a:bodyPr wrap="none" rtlCol="0">
            <a:spAutoFit/>
          </a:bodyPr>
          <a:lstStyle/>
          <a:p>
            <a:pPr algn="ctr"/>
            <a:r>
              <a:rPr lang="en-MY" sz="1200" dirty="0"/>
              <a:t>F&amp;B </a:t>
            </a:r>
          </a:p>
          <a:p>
            <a:pPr algn="ctr"/>
            <a:r>
              <a:rPr lang="en-MY" sz="1200" dirty="0"/>
              <a:t>Outlets</a:t>
            </a:r>
          </a:p>
        </p:txBody>
      </p:sp>
      <p:sp>
        <p:nvSpPr>
          <p:cNvPr id="46" name="Oval 45">
            <a:extLst>
              <a:ext uri="{FF2B5EF4-FFF2-40B4-BE49-F238E27FC236}">
                <a16:creationId xmlns:a16="http://schemas.microsoft.com/office/drawing/2014/main" id="{8F57DAC8-B7BA-449C-9CDB-74ED302651F6}"/>
              </a:ext>
            </a:extLst>
          </p:cNvPr>
          <p:cNvSpPr/>
          <p:nvPr/>
        </p:nvSpPr>
        <p:spPr>
          <a:xfrm>
            <a:off x="6526510" y="2719981"/>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7" name="TextBox 46">
            <a:extLst>
              <a:ext uri="{FF2B5EF4-FFF2-40B4-BE49-F238E27FC236}">
                <a16:creationId xmlns:a16="http://schemas.microsoft.com/office/drawing/2014/main" id="{1ECD8622-AB45-4B26-BFE4-5AA71ACCD235}"/>
              </a:ext>
            </a:extLst>
          </p:cNvPr>
          <p:cNvSpPr txBox="1"/>
          <p:nvPr/>
        </p:nvSpPr>
        <p:spPr>
          <a:xfrm>
            <a:off x="6558380" y="2760602"/>
            <a:ext cx="418704" cy="369332"/>
          </a:xfrm>
          <a:prstGeom prst="rect">
            <a:avLst/>
          </a:prstGeom>
          <a:noFill/>
        </p:spPr>
        <p:txBody>
          <a:bodyPr wrap="none" rtlCol="0">
            <a:spAutoFit/>
          </a:bodyPr>
          <a:lstStyle/>
          <a:p>
            <a:r>
              <a:rPr lang="en-MY" dirty="0">
                <a:solidFill>
                  <a:schemeClr val="bg1"/>
                </a:solidFill>
              </a:rPr>
              <a:t>08</a:t>
            </a:r>
          </a:p>
        </p:txBody>
      </p:sp>
      <p:sp>
        <p:nvSpPr>
          <p:cNvPr id="48" name="TextBox 47">
            <a:extLst>
              <a:ext uri="{FF2B5EF4-FFF2-40B4-BE49-F238E27FC236}">
                <a16:creationId xmlns:a16="http://schemas.microsoft.com/office/drawing/2014/main" id="{AEBB5A79-F681-4AE9-8E81-914EEE462605}"/>
              </a:ext>
            </a:extLst>
          </p:cNvPr>
          <p:cNvSpPr txBox="1"/>
          <p:nvPr/>
        </p:nvSpPr>
        <p:spPr>
          <a:xfrm>
            <a:off x="6497751" y="3183948"/>
            <a:ext cx="538994" cy="276999"/>
          </a:xfrm>
          <a:prstGeom prst="rect">
            <a:avLst/>
          </a:prstGeom>
          <a:noFill/>
        </p:spPr>
        <p:txBody>
          <a:bodyPr wrap="none" rtlCol="0">
            <a:spAutoFit/>
          </a:bodyPr>
          <a:lstStyle/>
          <a:p>
            <a:r>
              <a:rPr lang="en-MY" sz="1200" dirty="0"/>
              <a:t>Surau</a:t>
            </a:r>
          </a:p>
        </p:txBody>
      </p:sp>
      <p:sp>
        <p:nvSpPr>
          <p:cNvPr id="52" name="Oval 51">
            <a:extLst>
              <a:ext uri="{FF2B5EF4-FFF2-40B4-BE49-F238E27FC236}">
                <a16:creationId xmlns:a16="http://schemas.microsoft.com/office/drawing/2014/main" id="{90F0FDAB-4ED4-4A2D-A9C9-EACA384E6164}"/>
              </a:ext>
            </a:extLst>
          </p:cNvPr>
          <p:cNvSpPr/>
          <p:nvPr/>
        </p:nvSpPr>
        <p:spPr>
          <a:xfrm>
            <a:off x="6526510" y="3899344"/>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3" name="TextBox 52">
            <a:extLst>
              <a:ext uri="{FF2B5EF4-FFF2-40B4-BE49-F238E27FC236}">
                <a16:creationId xmlns:a16="http://schemas.microsoft.com/office/drawing/2014/main" id="{C2339E0A-1215-436B-A391-4B3B6FD39213}"/>
              </a:ext>
            </a:extLst>
          </p:cNvPr>
          <p:cNvSpPr txBox="1"/>
          <p:nvPr/>
        </p:nvSpPr>
        <p:spPr>
          <a:xfrm>
            <a:off x="6558380" y="3939965"/>
            <a:ext cx="418704" cy="369332"/>
          </a:xfrm>
          <a:prstGeom prst="rect">
            <a:avLst/>
          </a:prstGeom>
          <a:noFill/>
        </p:spPr>
        <p:txBody>
          <a:bodyPr wrap="none" rtlCol="0">
            <a:spAutoFit/>
          </a:bodyPr>
          <a:lstStyle/>
          <a:p>
            <a:r>
              <a:rPr lang="en-MY" dirty="0">
                <a:solidFill>
                  <a:schemeClr val="bg1"/>
                </a:solidFill>
              </a:rPr>
              <a:t>09</a:t>
            </a:r>
          </a:p>
        </p:txBody>
      </p:sp>
      <p:sp>
        <p:nvSpPr>
          <p:cNvPr id="54" name="TextBox 53">
            <a:extLst>
              <a:ext uri="{FF2B5EF4-FFF2-40B4-BE49-F238E27FC236}">
                <a16:creationId xmlns:a16="http://schemas.microsoft.com/office/drawing/2014/main" id="{A7781AB4-6653-4778-8F74-97A422D1C392}"/>
              </a:ext>
            </a:extLst>
          </p:cNvPr>
          <p:cNvSpPr txBox="1"/>
          <p:nvPr/>
        </p:nvSpPr>
        <p:spPr>
          <a:xfrm>
            <a:off x="6406803" y="4364029"/>
            <a:ext cx="697370" cy="276999"/>
          </a:xfrm>
          <a:prstGeom prst="rect">
            <a:avLst/>
          </a:prstGeom>
          <a:noFill/>
        </p:spPr>
        <p:txBody>
          <a:bodyPr wrap="none" rtlCol="0">
            <a:spAutoFit/>
          </a:bodyPr>
          <a:lstStyle/>
          <a:p>
            <a:r>
              <a:rPr lang="en-MY" sz="1200" dirty="0"/>
              <a:t>Stadium</a:t>
            </a:r>
          </a:p>
        </p:txBody>
      </p:sp>
      <p:sp>
        <p:nvSpPr>
          <p:cNvPr id="58" name="Oval 57">
            <a:extLst>
              <a:ext uri="{FF2B5EF4-FFF2-40B4-BE49-F238E27FC236}">
                <a16:creationId xmlns:a16="http://schemas.microsoft.com/office/drawing/2014/main" id="{7E02642F-F8EC-49F1-9F70-D6CE69CDE3BC}"/>
              </a:ext>
            </a:extLst>
          </p:cNvPr>
          <p:cNvSpPr/>
          <p:nvPr/>
        </p:nvSpPr>
        <p:spPr>
          <a:xfrm>
            <a:off x="6526510" y="5190626"/>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9" name="TextBox 58">
            <a:extLst>
              <a:ext uri="{FF2B5EF4-FFF2-40B4-BE49-F238E27FC236}">
                <a16:creationId xmlns:a16="http://schemas.microsoft.com/office/drawing/2014/main" id="{76B9C057-6E6F-4D3B-97D4-A2FBFB7DC4EB}"/>
              </a:ext>
            </a:extLst>
          </p:cNvPr>
          <p:cNvSpPr txBox="1"/>
          <p:nvPr/>
        </p:nvSpPr>
        <p:spPr>
          <a:xfrm>
            <a:off x="6558380" y="5231247"/>
            <a:ext cx="418704" cy="369332"/>
          </a:xfrm>
          <a:prstGeom prst="rect">
            <a:avLst/>
          </a:prstGeom>
          <a:noFill/>
        </p:spPr>
        <p:txBody>
          <a:bodyPr wrap="none" rtlCol="0">
            <a:spAutoFit/>
          </a:bodyPr>
          <a:lstStyle/>
          <a:p>
            <a:r>
              <a:rPr lang="en-MY" dirty="0">
                <a:solidFill>
                  <a:schemeClr val="bg1"/>
                </a:solidFill>
              </a:rPr>
              <a:t>10</a:t>
            </a:r>
          </a:p>
        </p:txBody>
      </p:sp>
      <p:sp>
        <p:nvSpPr>
          <p:cNvPr id="60" name="TextBox 59">
            <a:extLst>
              <a:ext uri="{FF2B5EF4-FFF2-40B4-BE49-F238E27FC236}">
                <a16:creationId xmlns:a16="http://schemas.microsoft.com/office/drawing/2014/main" id="{F986421F-A22C-42E8-92AC-634EC9333C80}"/>
              </a:ext>
            </a:extLst>
          </p:cNvPr>
          <p:cNvSpPr txBox="1"/>
          <p:nvPr/>
        </p:nvSpPr>
        <p:spPr>
          <a:xfrm>
            <a:off x="6533111" y="5650770"/>
            <a:ext cx="460511" cy="276999"/>
          </a:xfrm>
          <a:prstGeom prst="rect">
            <a:avLst/>
          </a:prstGeom>
          <a:noFill/>
        </p:spPr>
        <p:txBody>
          <a:bodyPr wrap="none" rtlCol="0">
            <a:spAutoFit/>
          </a:bodyPr>
          <a:lstStyle/>
          <a:p>
            <a:r>
              <a:rPr lang="en-MY" sz="1200" dirty="0"/>
              <a:t>Pool</a:t>
            </a:r>
          </a:p>
        </p:txBody>
      </p:sp>
      <p:sp>
        <p:nvSpPr>
          <p:cNvPr id="64" name="Oval 63">
            <a:extLst>
              <a:ext uri="{FF2B5EF4-FFF2-40B4-BE49-F238E27FC236}">
                <a16:creationId xmlns:a16="http://schemas.microsoft.com/office/drawing/2014/main" id="{C853A0B6-A405-4F6A-A2E1-A80014D6843A}"/>
              </a:ext>
            </a:extLst>
          </p:cNvPr>
          <p:cNvSpPr/>
          <p:nvPr/>
        </p:nvSpPr>
        <p:spPr>
          <a:xfrm>
            <a:off x="8969970" y="1454400"/>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5" name="TextBox 64">
            <a:extLst>
              <a:ext uri="{FF2B5EF4-FFF2-40B4-BE49-F238E27FC236}">
                <a16:creationId xmlns:a16="http://schemas.microsoft.com/office/drawing/2014/main" id="{8DDC1D90-7554-47BA-8F0E-6B5F81862907}"/>
              </a:ext>
            </a:extLst>
          </p:cNvPr>
          <p:cNvSpPr txBox="1"/>
          <p:nvPr/>
        </p:nvSpPr>
        <p:spPr>
          <a:xfrm>
            <a:off x="9001840" y="1495021"/>
            <a:ext cx="418704" cy="369332"/>
          </a:xfrm>
          <a:prstGeom prst="rect">
            <a:avLst/>
          </a:prstGeom>
          <a:noFill/>
        </p:spPr>
        <p:txBody>
          <a:bodyPr wrap="none" rtlCol="0">
            <a:spAutoFit/>
          </a:bodyPr>
          <a:lstStyle/>
          <a:p>
            <a:r>
              <a:rPr lang="en-MY" dirty="0">
                <a:solidFill>
                  <a:schemeClr val="bg1"/>
                </a:solidFill>
              </a:rPr>
              <a:t>11</a:t>
            </a:r>
          </a:p>
        </p:txBody>
      </p:sp>
      <p:sp>
        <p:nvSpPr>
          <p:cNvPr id="66" name="TextBox 65">
            <a:extLst>
              <a:ext uri="{FF2B5EF4-FFF2-40B4-BE49-F238E27FC236}">
                <a16:creationId xmlns:a16="http://schemas.microsoft.com/office/drawing/2014/main" id="{62B51958-0BB4-4BBA-8887-34BAA062583A}"/>
              </a:ext>
            </a:extLst>
          </p:cNvPr>
          <p:cNvSpPr txBox="1"/>
          <p:nvPr/>
        </p:nvSpPr>
        <p:spPr>
          <a:xfrm>
            <a:off x="8875339" y="1905834"/>
            <a:ext cx="720775" cy="461665"/>
          </a:xfrm>
          <a:prstGeom prst="rect">
            <a:avLst/>
          </a:prstGeom>
          <a:noFill/>
        </p:spPr>
        <p:txBody>
          <a:bodyPr wrap="none" rtlCol="0">
            <a:spAutoFit/>
          </a:bodyPr>
          <a:lstStyle/>
          <a:p>
            <a:pPr algn="ctr"/>
            <a:r>
              <a:rPr lang="en-MY" sz="1200" dirty="0"/>
              <a:t>Sports</a:t>
            </a:r>
          </a:p>
          <a:p>
            <a:pPr algn="ctr"/>
            <a:r>
              <a:rPr lang="en-MY" sz="1200" dirty="0"/>
              <a:t>Facilities</a:t>
            </a:r>
          </a:p>
        </p:txBody>
      </p:sp>
      <p:sp>
        <p:nvSpPr>
          <p:cNvPr id="70" name="Oval 69">
            <a:extLst>
              <a:ext uri="{FF2B5EF4-FFF2-40B4-BE49-F238E27FC236}">
                <a16:creationId xmlns:a16="http://schemas.microsoft.com/office/drawing/2014/main" id="{AA27B591-722D-4B08-959B-52BACF6F193A}"/>
              </a:ext>
            </a:extLst>
          </p:cNvPr>
          <p:cNvSpPr/>
          <p:nvPr/>
        </p:nvSpPr>
        <p:spPr>
          <a:xfrm>
            <a:off x="8969970" y="2719981"/>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1" name="TextBox 70">
            <a:extLst>
              <a:ext uri="{FF2B5EF4-FFF2-40B4-BE49-F238E27FC236}">
                <a16:creationId xmlns:a16="http://schemas.microsoft.com/office/drawing/2014/main" id="{4490CDEB-D6BF-4480-A8B9-10A9B0970AEE}"/>
              </a:ext>
            </a:extLst>
          </p:cNvPr>
          <p:cNvSpPr txBox="1"/>
          <p:nvPr/>
        </p:nvSpPr>
        <p:spPr>
          <a:xfrm>
            <a:off x="9001840" y="2760602"/>
            <a:ext cx="418704" cy="369332"/>
          </a:xfrm>
          <a:prstGeom prst="rect">
            <a:avLst/>
          </a:prstGeom>
          <a:noFill/>
        </p:spPr>
        <p:txBody>
          <a:bodyPr wrap="none" rtlCol="0">
            <a:spAutoFit/>
          </a:bodyPr>
          <a:lstStyle/>
          <a:p>
            <a:r>
              <a:rPr lang="en-MY" dirty="0">
                <a:solidFill>
                  <a:schemeClr val="bg1"/>
                </a:solidFill>
              </a:rPr>
              <a:t>12</a:t>
            </a:r>
          </a:p>
        </p:txBody>
      </p:sp>
      <p:sp>
        <p:nvSpPr>
          <p:cNvPr id="72" name="TextBox 71">
            <a:extLst>
              <a:ext uri="{FF2B5EF4-FFF2-40B4-BE49-F238E27FC236}">
                <a16:creationId xmlns:a16="http://schemas.microsoft.com/office/drawing/2014/main" id="{026B6C52-ADB6-418E-916C-C463DDC2AECD}"/>
              </a:ext>
            </a:extLst>
          </p:cNvPr>
          <p:cNvSpPr txBox="1"/>
          <p:nvPr/>
        </p:nvSpPr>
        <p:spPr>
          <a:xfrm>
            <a:off x="8809383" y="3183948"/>
            <a:ext cx="803618" cy="276999"/>
          </a:xfrm>
          <a:prstGeom prst="rect">
            <a:avLst/>
          </a:prstGeom>
          <a:noFill/>
        </p:spPr>
        <p:txBody>
          <a:bodyPr wrap="none" rtlCol="0">
            <a:spAutoFit/>
          </a:bodyPr>
          <a:lstStyle/>
          <a:p>
            <a:pPr algn="ctr"/>
            <a:r>
              <a:rPr lang="en-MY" sz="1200" dirty="0"/>
              <a:t>Gathering</a:t>
            </a:r>
          </a:p>
        </p:txBody>
      </p:sp>
      <p:sp>
        <p:nvSpPr>
          <p:cNvPr id="75" name="Isosceles Triangle 74">
            <a:extLst>
              <a:ext uri="{FF2B5EF4-FFF2-40B4-BE49-F238E27FC236}">
                <a16:creationId xmlns:a16="http://schemas.microsoft.com/office/drawing/2014/main" id="{56901353-E64C-4C94-A07C-A13D458812E2}"/>
              </a:ext>
            </a:extLst>
          </p:cNvPr>
          <p:cNvSpPr/>
          <p:nvPr/>
        </p:nvSpPr>
        <p:spPr>
          <a:xfrm rot="10800000">
            <a:off x="1127483" y="1487451"/>
            <a:ext cx="579191" cy="49930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9" name="TextBox 78">
            <a:extLst>
              <a:ext uri="{FF2B5EF4-FFF2-40B4-BE49-F238E27FC236}">
                <a16:creationId xmlns:a16="http://schemas.microsoft.com/office/drawing/2014/main" id="{2235D993-B558-4175-8C90-2C7BCB4F3DB7}"/>
              </a:ext>
            </a:extLst>
          </p:cNvPr>
          <p:cNvSpPr txBox="1"/>
          <p:nvPr/>
        </p:nvSpPr>
        <p:spPr>
          <a:xfrm>
            <a:off x="1207726" y="1454400"/>
            <a:ext cx="418704" cy="369332"/>
          </a:xfrm>
          <a:prstGeom prst="rect">
            <a:avLst/>
          </a:prstGeom>
          <a:noFill/>
        </p:spPr>
        <p:txBody>
          <a:bodyPr wrap="none" rtlCol="0">
            <a:spAutoFit/>
          </a:bodyPr>
          <a:lstStyle/>
          <a:p>
            <a:r>
              <a:rPr lang="en-MY" dirty="0"/>
              <a:t>01</a:t>
            </a:r>
          </a:p>
        </p:txBody>
      </p:sp>
      <p:sp>
        <p:nvSpPr>
          <p:cNvPr id="80" name="TextBox 79">
            <a:extLst>
              <a:ext uri="{FF2B5EF4-FFF2-40B4-BE49-F238E27FC236}">
                <a16:creationId xmlns:a16="http://schemas.microsoft.com/office/drawing/2014/main" id="{3FD9E22E-B112-4C7F-95EB-65351D81E30E}"/>
              </a:ext>
            </a:extLst>
          </p:cNvPr>
          <p:cNvSpPr txBox="1"/>
          <p:nvPr/>
        </p:nvSpPr>
        <p:spPr>
          <a:xfrm>
            <a:off x="1074509" y="1244289"/>
            <a:ext cx="673774" cy="276999"/>
          </a:xfrm>
          <a:prstGeom prst="rect">
            <a:avLst/>
          </a:prstGeom>
          <a:noFill/>
        </p:spPr>
        <p:txBody>
          <a:bodyPr wrap="none" rtlCol="0">
            <a:spAutoFit/>
          </a:bodyPr>
          <a:lstStyle/>
          <a:p>
            <a:r>
              <a:rPr lang="en-MY" sz="1200" dirty="0"/>
              <a:t>Student</a:t>
            </a:r>
          </a:p>
        </p:txBody>
      </p:sp>
      <p:sp>
        <p:nvSpPr>
          <p:cNvPr id="82" name="Isosceles Triangle 81">
            <a:extLst>
              <a:ext uri="{FF2B5EF4-FFF2-40B4-BE49-F238E27FC236}">
                <a16:creationId xmlns:a16="http://schemas.microsoft.com/office/drawing/2014/main" id="{650A2C95-7BDE-4896-A2C8-F90B2BDB3746}"/>
              </a:ext>
            </a:extLst>
          </p:cNvPr>
          <p:cNvSpPr/>
          <p:nvPr/>
        </p:nvSpPr>
        <p:spPr>
          <a:xfrm rot="10800000">
            <a:off x="1127483" y="2287925"/>
            <a:ext cx="579191" cy="49930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3" name="TextBox 82">
            <a:extLst>
              <a:ext uri="{FF2B5EF4-FFF2-40B4-BE49-F238E27FC236}">
                <a16:creationId xmlns:a16="http://schemas.microsoft.com/office/drawing/2014/main" id="{4CE2EA35-9B46-47B9-8958-163480A60358}"/>
              </a:ext>
            </a:extLst>
          </p:cNvPr>
          <p:cNvSpPr txBox="1"/>
          <p:nvPr/>
        </p:nvSpPr>
        <p:spPr>
          <a:xfrm>
            <a:off x="1207726" y="2254874"/>
            <a:ext cx="418704" cy="369332"/>
          </a:xfrm>
          <a:prstGeom prst="rect">
            <a:avLst/>
          </a:prstGeom>
          <a:noFill/>
        </p:spPr>
        <p:txBody>
          <a:bodyPr wrap="none" rtlCol="0">
            <a:spAutoFit/>
          </a:bodyPr>
          <a:lstStyle/>
          <a:p>
            <a:r>
              <a:rPr lang="en-MY" dirty="0"/>
              <a:t>02</a:t>
            </a:r>
          </a:p>
        </p:txBody>
      </p:sp>
      <p:sp>
        <p:nvSpPr>
          <p:cNvPr id="84" name="TextBox 83">
            <a:extLst>
              <a:ext uri="{FF2B5EF4-FFF2-40B4-BE49-F238E27FC236}">
                <a16:creationId xmlns:a16="http://schemas.microsoft.com/office/drawing/2014/main" id="{4CF28095-83B9-43BA-901E-26FECF76DCA7}"/>
              </a:ext>
            </a:extLst>
          </p:cNvPr>
          <p:cNvSpPr txBox="1"/>
          <p:nvPr/>
        </p:nvSpPr>
        <p:spPr>
          <a:xfrm>
            <a:off x="1072186" y="2041123"/>
            <a:ext cx="653962" cy="276999"/>
          </a:xfrm>
          <a:prstGeom prst="rect">
            <a:avLst/>
          </a:prstGeom>
          <a:noFill/>
        </p:spPr>
        <p:txBody>
          <a:bodyPr wrap="none" rtlCol="0">
            <a:spAutoFit/>
          </a:bodyPr>
          <a:lstStyle/>
          <a:p>
            <a:r>
              <a:rPr lang="en-MY" sz="1200" dirty="0"/>
              <a:t>Parents</a:t>
            </a:r>
          </a:p>
        </p:txBody>
      </p:sp>
      <p:sp>
        <p:nvSpPr>
          <p:cNvPr id="87" name="Isosceles Triangle 86">
            <a:extLst>
              <a:ext uri="{FF2B5EF4-FFF2-40B4-BE49-F238E27FC236}">
                <a16:creationId xmlns:a16="http://schemas.microsoft.com/office/drawing/2014/main" id="{E8744F68-F0AD-4A4A-9BCF-FFCB3034E1C1}"/>
              </a:ext>
            </a:extLst>
          </p:cNvPr>
          <p:cNvSpPr/>
          <p:nvPr/>
        </p:nvSpPr>
        <p:spPr>
          <a:xfrm rot="10800000">
            <a:off x="1127483" y="3171447"/>
            <a:ext cx="579191" cy="49930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8" name="TextBox 87">
            <a:extLst>
              <a:ext uri="{FF2B5EF4-FFF2-40B4-BE49-F238E27FC236}">
                <a16:creationId xmlns:a16="http://schemas.microsoft.com/office/drawing/2014/main" id="{575E7E9B-0CE9-4E4F-99F8-0D72505D7D67}"/>
              </a:ext>
            </a:extLst>
          </p:cNvPr>
          <p:cNvSpPr txBox="1"/>
          <p:nvPr/>
        </p:nvSpPr>
        <p:spPr>
          <a:xfrm>
            <a:off x="1207726" y="3138396"/>
            <a:ext cx="418704" cy="369332"/>
          </a:xfrm>
          <a:prstGeom prst="rect">
            <a:avLst/>
          </a:prstGeom>
          <a:noFill/>
        </p:spPr>
        <p:txBody>
          <a:bodyPr wrap="none" rtlCol="0">
            <a:spAutoFit/>
          </a:bodyPr>
          <a:lstStyle/>
          <a:p>
            <a:r>
              <a:rPr lang="en-MY" dirty="0"/>
              <a:t>03</a:t>
            </a:r>
          </a:p>
        </p:txBody>
      </p:sp>
      <p:sp>
        <p:nvSpPr>
          <p:cNvPr id="89" name="TextBox 88">
            <a:extLst>
              <a:ext uri="{FF2B5EF4-FFF2-40B4-BE49-F238E27FC236}">
                <a16:creationId xmlns:a16="http://schemas.microsoft.com/office/drawing/2014/main" id="{0C426903-00A5-44F3-AAD3-447A9ED26A4B}"/>
              </a:ext>
            </a:extLst>
          </p:cNvPr>
          <p:cNvSpPr txBox="1"/>
          <p:nvPr/>
        </p:nvSpPr>
        <p:spPr>
          <a:xfrm>
            <a:off x="816751" y="2882492"/>
            <a:ext cx="1155509" cy="276999"/>
          </a:xfrm>
          <a:prstGeom prst="rect">
            <a:avLst/>
          </a:prstGeom>
          <a:noFill/>
        </p:spPr>
        <p:txBody>
          <a:bodyPr wrap="none" rtlCol="0">
            <a:spAutoFit/>
          </a:bodyPr>
          <a:lstStyle/>
          <a:p>
            <a:r>
              <a:rPr lang="en-MY" sz="1200" dirty="0"/>
              <a:t>Visitors/Vendor</a:t>
            </a:r>
          </a:p>
        </p:txBody>
      </p:sp>
      <p:sp>
        <p:nvSpPr>
          <p:cNvPr id="90" name="Oval 89">
            <a:extLst>
              <a:ext uri="{FF2B5EF4-FFF2-40B4-BE49-F238E27FC236}">
                <a16:creationId xmlns:a16="http://schemas.microsoft.com/office/drawing/2014/main" id="{9FFDC04A-C6D8-4D76-877B-C0F53DB8F720}"/>
              </a:ext>
            </a:extLst>
          </p:cNvPr>
          <p:cNvSpPr/>
          <p:nvPr/>
        </p:nvSpPr>
        <p:spPr>
          <a:xfrm>
            <a:off x="8969970" y="3899344"/>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1" name="TextBox 90">
            <a:extLst>
              <a:ext uri="{FF2B5EF4-FFF2-40B4-BE49-F238E27FC236}">
                <a16:creationId xmlns:a16="http://schemas.microsoft.com/office/drawing/2014/main" id="{D0667D79-46BD-4B4F-866C-7CAD7E7D51D2}"/>
              </a:ext>
            </a:extLst>
          </p:cNvPr>
          <p:cNvSpPr txBox="1"/>
          <p:nvPr/>
        </p:nvSpPr>
        <p:spPr>
          <a:xfrm>
            <a:off x="9001840" y="3939965"/>
            <a:ext cx="418704" cy="369332"/>
          </a:xfrm>
          <a:prstGeom prst="rect">
            <a:avLst/>
          </a:prstGeom>
          <a:noFill/>
        </p:spPr>
        <p:txBody>
          <a:bodyPr wrap="none" rtlCol="0">
            <a:spAutoFit/>
          </a:bodyPr>
          <a:lstStyle/>
          <a:p>
            <a:r>
              <a:rPr lang="en-MY" dirty="0">
                <a:solidFill>
                  <a:schemeClr val="bg1"/>
                </a:solidFill>
              </a:rPr>
              <a:t>13</a:t>
            </a:r>
          </a:p>
        </p:txBody>
      </p:sp>
      <p:sp>
        <p:nvSpPr>
          <p:cNvPr id="92" name="TextBox 91">
            <a:extLst>
              <a:ext uri="{FF2B5EF4-FFF2-40B4-BE49-F238E27FC236}">
                <a16:creationId xmlns:a16="http://schemas.microsoft.com/office/drawing/2014/main" id="{19B256B7-585F-421A-B55E-7D48B50703A9}"/>
              </a:ext>
            </a:extLst>
          </p:cNvPr>
          <p:cNvSpPr txBox="1"/>
          <p:nvPr/>
        </p:nvSpPr>
        <p:spPr>
          <a:xfrm>
            <a:off x="8812569" y="4364029"/>
            <a:ext cx="811441" cy="276999"/>
          </a:xfrm>
          <a:prstGeom prst="rect">
            <a:avLst/>
          </a:prstGeom>
          <a:noFill/>
        </p:spPr>
        <p:txBody>
          <a:bodyPr wrap="none" rtlCol="0">
            <a:spAutoFit/>
          </a:bodyPr>
          <a:lstStyle/>
          <a:p>
            <a:pPr algn="ctr"/>
            <a:r>
              <a:rPr lang="en-MY" sz="1200" dirty="0"/>
              <a:t>Exit MMU</a:t>
            </a:r>
          </a:p>
        </p:txBody>
      </p:sp>
      <p:sp>
        <p:nvSpPr>
          <p:cNvPr id="95" name="Oval 94">
            <a:extLst>
              <a:ext uri="{FF2B5EF4-FFF2-40B4-BE49-F238E27FC236}">
                <a16:creationId xmlns:a16="http://schemas.microsoft.com/office/drawing/2014/main" id="{BBCE43A6-119E-4CCF-B44D-EBE6C07AA8BB}"/>
              </a:ext>
            </a:extLst>
          </p:cNvPr>
          <p:cNvSpPr/>
          <p:nvPr/>
        </p:nvSpPr>
        <p:spPr>
          <a:xfrm>
            <a:off x="8969970" y="5190626"/>
            <a:ext cx="450574" cy="450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6" name="TextBox 95">
            <a:extLst>
              <a:ext uri="{FF2B5EF4-FFF2-40B4-BE49-F238E27FC236}">
                <a16:creationId xmlns:a16="http://schemas.microsoft.com/office/drawing/2014/main" id="{63FC6F45-FDE9-4A15-949B-6816C8427BC3}"/>
              </a:ext>
            </a:extLst>
          </p:cNvPr>
          <p:cNvSpPr txBox="1"/>
          <p:nvPr/>
        </p:nvSpPr>
        <p:spPr>
          <a:xfrm>
            <a:off x="9001840" y="5231247"/>
            <a:ext cx="418704" cy="369332"/>
          </a:xfrm>
          <a:prstGeom prst="rect">
            <a:avLst/>
          </a:prstGeom>
          <a:noFill/>
        </p:spPr>
        <p:txBody>
          <a:bodyPr wrap="none" rtlCol="0">
            <a:spAutoFit/>
          </a:bodyPr>
          <a:lstStyle/>
          <a:p>
            <a:r>
              <a:rPr lang="en-MY" dirty="0">
                <a:solidFill>
                  <a:schemeClr val="bg1"/>
                </a:solidFill>
              </a:rPr>
              <a:t>14</a:t>
            </a:r>
          </a:p>
        </p:txBody>
      </p:sp>
      <p:sp>
        <p:nvSpPr>
          <p:cNvPr id="97" name="TextBox 96">
            <a:extLst>
              <a:ext uri="{FF2B5EF4-FFF2-40B4-BE49-F238E27FC236}">
                <a16:creationId xmlns:a16="http://schemas.microsoft.com/office/drawing/2014/main" id="{8A129B2C-066C-4FFA-B000-5D2CD6049FA5}"/>
              </a:ext>
            </a:extLst>
          </p:cNvPr>
          <p:cNvSpPr txBox="1"/>
          <p:nvPr/>
        </p:nvSpPr>
        <p:spPr>
          <a:xfrm>
            <a:off x="8942841" y="5650770"/>
            <a:ext cx="583621" cy="276999"/>
          </a:xfrm>
          <a:prstGeom prst="rect">
            <a:avLst/>
          </a:prstGeom>
          <a:noFill/>
        </p:spPr>
        <p:txBody>
          <a:bodyPr wrap="none" rtlCol="0">
            <a:spAutoFit/>
          </a:bodyPr>
          <a:lstStyle/>
          <a:p>
            <a:pPr algn="ctr"/>
            <a:r>
              <a:rPr lang="en-MY" sz="1200" dirty="0"/>
              <a:t>Hostel</a:t>
            </a:r>
          </a:p>
        </p:txBody>
      </p:sp>
      <p:sp>
        <p:nvSpPr>
          <p:cNvPr id="93" name="TextBox 92">
            <a:extLst>
              <a:ext uri="{FF2B5EF4-FFF2-40B4-BE49-F238E27FC236}">
                <a16:creationId xmlns:a16="http://schemas.microsoft.com/office/drawing/2014/main" id="{9664D0C2-E594-45A9-B788-7877CF4E7B5D}"/>
              </a:ext>
            </a:extLst>
          </p:cNvPr>
          <p:cNvSpPr txBox="1"/>
          <p:nvPr/>
        </p:nvSpPr>
        <p:spPr>
          <a:xfrm>
            <a:off x="1740572" y="1282482"/>
            <a:ext cx="1935946" cy="584775"/>
          </a:xfrm>
          <a:prstGeom prst="rect">
            <a:avLst/>
          </a:prstGeom>
          <a:noFill/>
        </p:spPr>
        <p:txBody>
          <a:bodyPr wrap="square" rtlCol="0">
            <a:spAutoFit/>
          </a:bodyPr>
          <a:lstStyle/>
          <a:p>
            <a:r>
              <a:rPr lang="en-MY" sz="1600" b="1" dirty="0"/>
              <a:t>General Guidelines for Students</a:t>
            </a:r>
          </a:p>
        </p:txBody>
      </p:sp>
      <p:sp>
        <p:nvSpPr>
          <p:cNvPr id="94" name="TextBox 93">
            <a:extLst>
              <a:ext uri="{FF2B5EF4-FFF2-40B4-BE49-F238E27FC236}">
                <a16:creationId xmlns:a16="http://schemas.microsoft.com/office/drawing/2014/main" id="{611B27DD-CB51-4BB4-9A62-0312E661203D}"/>
              </a:ext>
            </a:extLst>
          </p:cNvPr>
          <p:cNvSpPr txBox="1"/>
          <p:nvPr/>
        </p:nvSpPr>
        <p:spPr>
          <a:xfrm>
            <a:off x="1740572" y="2122794"/>
            <a:ext cx="1935946" cy="584775"/>
          </a:xfrm>
          <a:prstGeom prst="rect">
            <a:avLst/>
          </a:prstGeom>
          <a:noFill/>
        </p:spPr>
        <p:txBody>
          <a:bodyPr wrap="square" rtlCol="0">
            <a:spAutoFit/>
          </a:bodyPr>
          <a:lstStyle/>
          <a:p>
            <a:r>
              <a:rPr lang="en-MY" sz="1600" b="1" dirty="0"/>
              <a:t>General Guidelines for Parents</a:t>
            </a:r>
          </a:p>
        </p:txBody>
      </p:sp>
      <p:sp>
        <p:nvSpPr>
          <p:cNvPr id="98" name="TextBox 97">
            <a:extLst>
              <a:ext uri="{FF2B5EF4-FFF2-40B4-BE49-F238E27FC236}">
                <a16:creationId xmlns:a16="http://schemas.microsoft.com/office/drawing/2014/main" id="{C54F90A4-C46F-4AF6-B2E3-CEB9557896AD}"/>
              </a:ext>
            </a:extLst>
          </p:cNvPr>
          <p:cNvSpPr txBox="1"/>
          <p:nvPr/>
        </p:nvSpPr>
        <p:spPr>
          <a:xfrm>
            <a:off x="1740572" y="2994916"/>
            <a:ext cx="1935946" cy="584775"/>
          </a:xfrm>
          <a:prstGeom prst="rect">
            <a:avLst/>
          </a:prstGeom>
          <a:noFill/>
        </p:spPr>
        <p:txBody>
          <a:bodyPr wrap="square" rtlCol="0">
            <a:spAutoFit/>
          </a:bodyPr>
          <a:lstStyle/>
          <a:p>
            <a:r>
              <a:rPr lang="en-MY" sz="1600" b="1" dirty="0"/>
              <a:t>General Guidelines for Visitors/Vendors</a:t>
            </a:r>
          </a:p>
        </p:txBody>
      </p:sp>
      <p:sp>
        <p:nvSpPr>
          <p:cNvPr id="99" name="TextBox 98">
            <a:extLst>
              <a:ext uri="{FF2B5EF4-FFF2-40B4-BE49-F238E27FC236}">
                <a16:creationId xmlns:a16="http://schemas.microsoft.com/office/drawing/2014/main" id="{F616A00B-D5DC-4690-966B-3E4F49EF5730}"/>
              </a:ext>
            </a:extLst>
          </p:cNvPr>
          <p:cNvSpPr txBox="1"/>
          <p:nvPr/>
        </p:nvSpPr>
        <p:spPr>
          <a:xfrm>
            <a:off x="1808812" y="4085652"/>
            <a:ext cx="1935946" cy="830997"/>
          </a:xfrm>
          <a:prstGeom prst="rect">
            <a:avLst/>
          </a:prstGeom>
          <a:noFill/>
        </p:spPr>
        <p:txBody>
          <a:bodyPr wrap="square" rtlCol="0">
            <a:spAutoFit/>
          </a:bodyPr>
          <a:lstStyle/>
          <a:p>
            <a:r>
              <a:rPr lang="en-MY" sz="1600" b="1" dirty="0"/>
              <a:t>Guidelines When Entering Campus / Guard House</a:t>
            </a:r>
          </a:p>
        </p:txBody>
      </p:sp>
      <p:sp>
        <p:nvSpPr>
          <p:cNvPr id="100" name="TextBox 99">
            <a:extLst>
              <a:ext uri="{FF2B5EF4-FFF2-40B4-BE49-F238E27FC236}">
                <a16:creationId xmlns:a16="http://schemas.microsoft.com/office/drawing/2014/main" id="{1662A7E9-9625-4FFE-A907-8FCA8C52B8A5}"/>
              </a:ext>
            </a:extLst>
          </p:cNvPr>
          <p:cNvSpPr txBox="1"/>
          <p:nvPr/>
        </p:nvSpPr>
        <p:spPr>
          <a:xfrm>
            <a:off x="1808812" y="5151548"/>
            <a:ext cx="1849180" cy="830997"/>
          </a:xfrm>
          <a:prstGeom prst="rect">
            <a:avLst/>
          </a:prstGeom>
          <a:noFill/>
        </p:spPr>
        <p:txBody>
          <a:bodyPr wrap="square" rtlCol="0">
            <a:spAutoFit/>
          </a:bodyPr>
          <a:lstStyle/>
          <a:p>
            <a:r>
              <a:rPr lang="en-MY" sz="1600" b="1" dirty="0"/>
              <a:t>Guidelines In Classes /Lectures Hall /Library</a:t>
            </a:r>
          </a:p>
        </p:txBody>
      </p:sp>
      <p:sp>
        <p:nvSpPr>
          <p:cNvPr id="101" name="TextBox 100">
            <a:extLst>
              <a:ext uri="{FF2B5EF4-FFF2-40B4-BE49-F238E27FC236}">
                <a16:creationId xmlns:a16="http://schemas.microsoft.com/office/drawing/2014/main" id="{C6FF69B9-01F6-4D8B-9CC3-0A974D7B1EF9}"/>
              </a:ext>
            </a:extLst>
          </p:cNvPr>
          <p:cNvSpPr txBox="1"/>
          <p:nvPr/>
        </p:nvSpPr>
        <p:spPr>
          <a:xfrm>
            <a:off x="4486680" y="1387927"/>
            <a:ext cx="1935946" cy="584775"/>
          </a:xfrm>
          <a:prstGeom prst="rect">
            <a:avLst/>
          </a:prstGeom>
          <a:noFill/>
        </p:spPr>
        <p:txBody>
          <a:bodyPr wrap="square" rtlCol="0">
            <a:spAutoFit/>
          </a:bodyPr>
          <a:lstStyle/>
          <a:p>
            <a:r>
              <a:rPr lang="en-MY" sz="1600" b="1" dirty="0"/>
              <a:t>Guidelines For </a:t>
            </a:r>
          </a:p>
          <a:p>
            <a:r>
              <a:rPr lang="en-MY" sz="1600" b="1" dirty="0"/>
              <a:t>Using Toilet</a:t>
            </a:r>
          </a:p>
        </p:txBody>
      </p:sp>
      <p:sp>
        <p:nvSpPr>
          <p:cNvPr id="103" name="TextBox 102">
            <a:extLst>
              <a:ext uri="{FF2B5EF4-FFF2-40B4-BE49-F238E27FC236}">
                <a16:creationId xmlns:a16="http://schemas.microsoft.com/office/drawing/2014/main" id="{C6929F83-6013-49F3-A9BC-7B8E8E78E20B}"/>
              </a:ext>
            </a:extLst>
          </p:cNvPr>
          <p:cNvSpPr txBox="1"/>
          <p:nvPr/>
        </p:nvSpPr>
        <p:spPr>
          <a:xfrm>
            <a:off x="4486680" y="2710916"/>
            <a:ext cx="1935946" cy="584775"/>
          </a:xfrm>
          <a:prstGeom prst="rect">
            <a:avLst/>
          </a:prstGeom>
          <a:noFill/>
        </p:spPr>
        <p:txBody>
          <a:bodyPr wrap="square" rtlCol="0">
            <a:spAutoFit/>
          </a:bodyPr>
          <a:lstStyle/>
          <a:p>
            <a:r>
              <a:rPr lang="en-MY" sz="1600" b="1" dirty="0"/>
              <a:t>Guidelines In The Laboratory</a:t>
            </a:r>
          </a:p>
        </p:txBody>
      </p:sp>
      <p:sp>
        <p:nvSpPr>
          <p:cNvPr id="104" name="TextBox 103">
            <a:extLst>
              <a:ext uri="{FF2B5EF4-FFF2-40B4-BE49-F238E27FC236}">
                <a16:creationId xmlns:a16="http://schemas.microsoft.com/office/drawing/2014/main" id="{65CF0745-017E-412E-A73C-37325849A8E1}"/>
              </a:ext>
            </a:extLst>
          </p:cNvPr>
          <p:cNvSpPr txBox="1"/>
          <p:nvPr/>
        </p:nvSpPr>
        <p:spPr>
          <a:xfrm>
            <a:off x="4486680" y="3901994"/>
            <a:ext cx="1935946" cy="584775"/>
          </a:xfrm>
          <a:prstGeom prst="rect">
            <a:avLst/>
          </a:prstGeom>
          <a:noFill/>
        </p:spPr>
        <p:txBody>
          <a:bodyPr wrap="square" rtlCol="0">
            <a:spAutoFit/>
          </a:bodyPr>
          <a:lstStyle/>
          <a:p>
            <a:r>
              <a:rPr lang="en-MY" sz="1600" b="1" dirty="0"/>
              <a:t>Guidelines When Using Lift</a:t>
            </a:r>
          </a:p>
        </p:txBody>
      </p:sp>
      <p:sp>
        <p:nvSpPr>
          <p:cNvPr id="105" name="TextBox 104">
            <a:extLst>
              <a:ext uri="{FF2B5EF4-FFF2-40B4-BE49-F238E27FC236}">
                <a16:creationId xmlns:a16="http://schemas.microsoft.com/office/drawing/2014/main" id="{EAE0ACEE-76F7-48F6-A405-2063E8A97678}"/>
              </a:ext>
            </a:extLst>
          </p:cNvPr>
          <p:cNvSpPr txBox="1"/>
          <p:nvPr/>
        </p:nvSpPr>
        <p:spPr>
          <a:xfrm>
            <a:off x="4486680" y="5017111"/>
            <a:ext cx="1935946" cy="830997"/>
          </a:xfrm>
          <a:prstGeom prst="rect">
            <a:avLst/>
          </a:prstGeom>
          <a:noFill/>
        </p:spPr>
        <p:txBody>
          <a:bodyPr wrap="square" rtlCol="0">
            <a:spAutoFit/>
          </a:bodyPr>
          <a:lstStyle/>
          <a:p>
            <a:r>
              <a:rPr lang="en-MY" sz="1600" b="1" dirty="0"/>
              <a:t>Guidelines At MMU’s Offices / Meeting Room</a:t>
            </a:r>
          </a:p>
        </p:txBody>
      </p:sp>
      <p:sp>
        <p:nvSpPr>
          <p:cNvPr id="106" name="TextBox 105">
            <a:extLst>
              <a:ext uri="{FF2B5EF4-FFF2-40B4-BE49-F238E27FC236}">
                <a16:creationId xmlns:a16="http://schemas.microsoft.com/office/drawing/2014/main" id="{7D83D2C9-D856-4A88-901B-B1166CD3A348}"/>
              </a:ext>
            </a:extLst>
          </p:cNvPr>
          <p:cNvSpPr txBox="1"/>
          <p:nvPr/>
        </p:nvSpPr>
        <p:spPr>
          <a:xfrm>
            <a:off x="7057845" y="1387927"/>
            <a:ext cx="1935946" cy="830997"/>
          </a:xfrm>
          <a:prstGeom prst="rect">
            <a:avLst/>
          </a:prstGeom>
          <a:noFill/>
        </p:spPr>
        <p:txBody>
          <a:bodyPr wrap="square" rtlCol="0">
            <a:spAutoFit/>
          </a:bodyPr>
          <a:lstStyle/>
          <a:p>
            <a:r>
              <a:rPr lang="en-MY" sz="1600" b="1" dirty="0"/>
              <a:t>Guidelines At The  Cafeteria / F&amp;B Outlets</a:t>
            </a:r>
          </a:p>
        </p:txBody>
      </p:sp>
      <p:sp>
        <p:nvSpPr>
          <p:cNvPr id="107" name="TextBox 106">
            <a:extLst>
              <a:ext uri="{FF2B5EF4-FFF2-40B4-BE49-F238E27FC236}">
                <a16:creationId xmlns:a16="http://schemas.microsoft.com/office/drawing/2014/main" id="{E2E443E0-C78B-44BC-8C29-8C0D915ADB91}"/>
              </a:ext>
            </a:extLst>
          </p:cNvPr>
          <p:cNvSpPr txBox="1"/>
          <p:nvPr/>
        </p:nvSpPr>
        <p:spPr>
          <a:xfrm>
            <a:off x="7057845" y="2710916"/>
            <a:ext cx="1873342" cy="584775"/>
          </a:xfrm>
          <a:prstGeom prst="rect">
            <a:avLst/>
          </a:prstGeom>
          <a:noFill/>
        </p:spPr>
        <p:txBody>
          <a:bodyPr wrap="square" rtlCol="0">
            <a:spAutoFit/>
          </a:bodyPr>
          <a:lstStyle/>
          <a:p>
            <a:r>
              <a:rPr lang="en-MY" sz="1600" b="1" dirty="0"/>
              <a:t>Guidelines When Using Surau</a:t>
            </a:r>
          </a:p>
        </p:txBody>
      </p:sp>
      <p:sp>
        <p:nvSpPr>
          <p:cNvPr id="108" name="TextBox 107">
            <a:extLst>
              <a:ext uri="{FF2B5EF4-FFF2-40B4-BE49-F238E27FC236}">
                <a16:creationId xmlns:a16="http://schemas.microsoft.com/office/drawing/2014/main" id="{1770419D-A065-4CC3-A498-DE4FB0AE9325}"/>
              </a:ext>
            </a:extLst>
          </p:cNvPr>
          <p:cNvSpPr txBox="1"/>
          <p:nvPr/>
        </p:nvSpPr>
        <p:spPr>
          <a:xfrm>
            <a:off x="7057845" y="3901994"/>
            <a:ext cx="1873342" cy="830997"/>
          </a:xfrm>
          <a:prstGeom prst="rect">
            <a:avLst/>
          </a:prstGeom>
          <a:noFill/>
        </p:spPr>
        <p:txBody>
          <a:bodyPr wrap="square" rtlCol="0">
            <a:spAutoFit/>
          </a:bodyPr>
          <a:lstStyle/>
          <a:p>
            <a:r>
              <a:rPr lang="en-MY" sz="1600" b="1" dirty="0"/>
              <a:t>Guidelines At The Stadium/ Sports Centre</a:t>
            </a:r>
          </a:p>
        </p:txBody>
      </p:sp>
      <p:sp>
        <p:nvSpPr>
          <p:cNvPr id="109" name="TextBox 108">
            <a:extLst>
              <a:ext uri="{FF2B5EF4-FFF2-40B4-BE49-F238E27FC236}">
                <a16:creationId xmlns:a16="http://schemas.microsoft.com/office/drawing/2014/main" id="{B97DB150-8521-4129-8B69-C998C1224319}"/>
              </a:ext>
            </a:extLst>
          </p:cNvPr>
          <p:cNvSpPr txBox="1"/>
          <p:nvPr/>
        </p:nvSpPr>
        <p:spPr>
          <a:xfrm>
            <a:off x="7057845" y="5149631"/>
            <a:ext cx="1873342" cy="584775"/>
          </a:xfrm>
          <a:prstGeom prst="rect">
            <a:avLst/>
          </a:prstGeom>
          <a:noFill/>
        </p:spPr>
        <p:txBody>
          <a:bodyPr wrap="square" rtlCol="0">
            <a:spAutoFit/>
          </a:bodyPr>
          <a:lstStyle/>
          <a:p>
            <a:r>
              <a:rPr lang="en-MY" sz="1600" b="1" dirty="0"/>
              <a:t>Guidelines At The Swimming Pool</a:t>
            </a:r>
          </a:p>
        </p:txBody>
      </p:sp>
      <p:sp>
        <p:nvSpPr>
          <p:cNvPr id="110" name="TextBox 109">
            <a:extLst>
              <a:ext uri="{FF2B5EF4-FFF2-40B4-BE49-F238E27FC236}">
                <a16:creationId xmlns:a16="http://schemas.microsoft.com/office/drawing/2014/main" id="{F405F44D-446A-485B-87C2-DBA0173383E0}"/>
              </a:ext>
            </a:extLst>
          </p:cNvPr>
          <p:cNvSpPr txBox="1"/>
          <p:nvPr/>
        </p:nvSpPr>
        <p:spPr>
          <a:xfrm>
            <a:off x="9513210" y="1387927"/>
            <a:ext cx="1790269" cy="830997"/>
          </a:xfrm>
          <a:prstGeom prst="rect">
            <a:avLst/>
          </a:prstGeom>
          <a:noFill/>
        </p:spPr>
        <p:txBody>
          <a:bodyPr wrap="square" rtlCol="0">
            <a:spAutoFit/>
          </a:bodyPr>
          <a:lstStyle/>
          <a:p>
            <a:r>
              <a:rPr lang="en-MY" sz="1600" b="1" dirty="0"/>
              <a:t>Guidelines At The Gym/ Sports Facilities</a:t>
            </a:r>
          </a:p>
        </p:txBody>
      </p:sp>
      <p:sp>
        <p:nvSpPr>
          <p:cNvPr id="111" name="TextBox 110">
            <a:extLst>
              <a:ext uri="{FF2B5EF4-FFF2-40B4-BE49-F238E27FC236}">
                <a16:creationId xmlns:a16="http://schemas.microsoft.com/office/drawing/2014/main" id="{5E1DC9C5-ACA2-4D21-80CE-8B6071EDFBE0}"/>
              </a:ext>
            </a:extLst>
          </p:cNvPr>
          <p:cNvSpPr txBox="1"/>
          <p:nvPr/>
        </p:nvSpPr>
        <p:spPr>
          <a:xfrm>
            <a:off x="9513210" y="2591648"/>
            <a:ext cx="1873342" cy="830997"/>
          </a:xfrm>
          <a:prstGeom prst="rect">
            <a:avLst/>
          </a:prstGeom>
          <a:noFill/>
        </p:spPr>
        <p:txBody>
          <a:bodyPr wrap="square" rtlCol="0">
            <a:spAutoFit/>
          </a:bodyPr>
          <a:lstStyle/>
          <a:p>
            <a:r>
              <a:rPr lang="en-MY" sz="1600" b="1" dirty="0"/>
              <a:t>Guidelines For Students’ Events/ Gathering</a:t>
            </a:r>
          </a:p>
        </p:txBody>
      </p:sp>
      <p:sp>
        <p:nvSpPr>
          <p:cNvPr id="112" name="TextBox 111">
            <a:extLst>
              <a:ext uri="{FF2B5EF4-FFF2-40B4-BE49-F238E27FC236}">
                <a16:creationId xmlns:a16="http://schemas.microsoft.com/office/drawing/2014/main" id="{741196E7-836A-428D-B066-05737BC0B3EF}"/>
              </a:ext>
            </a:extLst>
          </p:cNvPr>
          <p:cNvSpPr txBox="1"/>
          <p:nvPr/>
        </p:nvSpPr>
        <p:spPr>
          <a:xfrm>
            <a:off x="9513210" y="3901994"/>
            <a:ext cx="1873342" cy="584775"/>
          </a:xfrm>
          <a:prstGeom prst="rect">
            <a:avLst/>
          </a:prstGeom>
          <a:noFill/>
        </p:spPr>
        <p:txBody>
          <a:bodyPr wrap="square" rtlCol="0">
            <a:spAutoFit/>
          </a:bodyPr>
          <a:lstStyle/>
          <a:p>
            <a:r>
              <a:rPr lang="en-MY" sz="1600" b="1" dirty="0"/>
              <a:t>Guidelines When Exiting Campus</a:t>
            </a:r>
          </a:p>
        </p:txBody>
      </p:sp>
      <p:sp>
        <p:nvSpPr>
          <p:cNvPr id="113" name="TextBox 112">
            <a:extLst>
              <a:ext uri="{FF2B5EF4-FFF2-40B4-BE49-F238E27FC236}">
                <a16:creationId xmlns:a16="http://schemas.microsoft.com/office/drawing/2014/main" id="{9A5E6341-68B8-4732-B82D-87EB18ECE2BE}"/>
              </a:ext>
            </a:extLst>
          </p:cNvPr>
          <p:cNvSpPr txBox="1"/>
          <p:nvPr/>
        </p:nvSpPr>
        <p:spPr>
          <a:xfrm>
            <a:off x="9513210" y="5149631"/>
            <a:ext cx="1841472" cy="584775"/>
          </a:xfrm>
          <a:prstGeom prst="rect">
            <a:avLst/>
          </a:prstGeom>
          <a:noFill/>
        </p:spPr>
        <p:txBody>
          <a:bodyPr wrap="square" rtlCol="0">
            <a:spAutoFit/>
          </a:bodyPr>
          <a:lstStyle/>
          <a:p>
            <a:r>
              <a:rPr lang="en-MY" sz="1600" b="1" dirty="0"/>
              <a:t>Guidelines At The Hostel</a:t>
            </a:r>
          </a:p>
        </p:txBody>
      </p:sp>
      <p:sp>
        <p:nvSpPr>
          <p:cNvPr id="37" name="Rectangle: Rounded Corners 36">
            <a:extLst>
              <a:ext uri="{FF2B5EF4-FFF2-40B4-BE49-F238E27FC236}">
                <a16:creationId xmlns:a16="http://schemas.microsoft.com/office/drawing/2014/main" id="{BC2F7C13-6AF9-428D-B675-6C151AB2BC02}"/>
              </a:ext>
            </a:extLst>
          </p:cNvPr>
          <p:cNvSpPr/>
          <p:nvPr/>
        </p:nvSpPr>
        <p:spPr>
          <a:xfrm>
            <a:off x="816751" y="1099930"/>
            <a:ext cx="2859767" cy="2758147"/>
          </a:xfrm>
          <a:prstGeom prst="roundRect">
            <a:avLst>
              <a:gd name="adj" fmla="val 9632"/>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6" name="Picture 75">
            <a:extLst>
              <a:ext uri="{FF2B5EF4-FFF2-40B4-BE49-F238E27FC236}">
                <a16:creationId xmlns:a16="http://schemas.microsoft.com/office/drawing/2014/main" id="{5F6FBFB5-D199-47D7-9F91-B5E483CE4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spTree>
    <p:extLst>
      <p:ext uri="{BB962C8B-B14F-4D97-AF65-F5344CB8AC3E}">
        <p14:creationId xmlns:p14="http://schemas.microsoft.com/office/powerpoint/2010/main" val="266613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365;p26">
            <a:extLst>
              <a:ext uri="{FF2B5EF4-FFF2-40B4-BE49-F238E27FC236}">
                <a16:creationId xmlns:a16="http://schemas.microsoft.com/office/drawing/2014/main" id="{00B5185D-C5AA-46CA-8DA6-F69829D80172}"/>
              </a:ext>
            </a:extLst>
          </p:cNvPr>
          <p:cNvSpPr txBox="1">
            <a:spLocks/>
          </p:cNvSpPr>
          <p:nvPr/>
        </p:nvSpPr>
        <p:spPr>
          <a:xfrm>
            <a:off x="864679" y="5259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General Guidelines for Students</a:t>
            </a:r>
          </a:p>
        </p:txBody>
      </p:sp>
      <p:sp>
        <p:nvSpPr>
          <p:cNvPr id="75" name="Isosceles Triangle 74">
            <a:extLst>
              <a:ext uri="{FF2B5EF4-FFF2-40B4-BE49-F238E27FC236}">
                <a16:creationId xmlns:a16="http://schemas.microsoft.com/office/drawing/2014/main" id="{56901353-E64C-4C94-A07C-A13D458812E2}"/>
              </a:ext>
            </a:extLst>
          </p:cNvPr>
          <p:cNvSpPr/>
          <p:nvPr/>
        </p:nvSpPr>
        <p:spPr>
          <a:xfrm rot="10800000">
            <a:off x="86554" y="118939"/>
            <a:ext cx="882436" cy="65006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9" name="TextBox 78">
            <a:extLst>
              <a:ext uri="{FF2B5EF4-FFF2-40B4-BE49-F238E27FC236}">
                <a16:creationId xmlns:a16="http://schemas.microsoft.com/office/drawing/2014/main" id="{2235D993-B558-4175-8C90-2C7BCB4F3DB7}"/>
              </a:ext>
            </a:extLst>
          </p:cNvPr>
          <p:cNvSpPr txBox="1"/>
          <p:nvPr/>
        </p:nvSpPr>
        <p:spPr>
          <a:xfrm>
            <a:off x="293502" y="60572"/>
            <a:ext cx="495649" cy="461665"/>
          </a:xfrm>
          <a:prstGeom prst="rect">
            <a:avLst/>
          </a:prstGeom>
          <a:noFill/>
        </p:spPr>
        <p:txBody>
          <a:bodyPr wrap="none" rtlCol="0">
            <a:spAutoFit/>
          </a:bodyPr>
          <a:lstStyle/>
          <a:p>
            <a:r>
              <a:rPr lang="en-MY" sz="2400" b="1" dirty="0"/>
              <a:t>01</a:t>
            </a:r>
          </a:p>
        </p:txBody>
      </p:sp>
      <p:pic>
        <p:nvPicPr>
          <p:cNvPr id="53" name="Picture 52">
            <a:extLst>
              <a:ext uri="{FF2B5EF4-FFF2-40B4-BE49-F238E27FC236}">
                <a16:creationId xmlns:a16="http://schemas.microsoft.com/office/drawing/2014/main" id="{A4FD3044-0717-4A16-A568-97EE80581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grpSp>
        <p:nvGrpSpPr>
          <p:cNvPr id="6" name="Group 5">
            <a:extLst>
              <a:ext uri="{FF2B5EF4-FFF2-40B4-BE49-F238E27FC236}">
                <a16:creationId xmlns:a16="http://schemas.microsoft.com/office/drawing/2014/main" id="{E6652562-DD3E-434E-A302-B492646FE29F}"/>
              </a:ext>
            </a:extLst>
          </p:cNvPr>
          <p:cNvGrpSpPr/>
          <p:nvPr/>
        </p:nvGrpSpPr>
        <p:grpSpPr>
          <a:xfrm>
            <a:off x="2238472" y="1051459"/>
            <a:ext cx="7715056" cy="5305704"/>
            <a:chOff x="3973761" y="1011703"/>
            <a:chExt cx="7715056" cy="5305704"/>
          </a:xfrm>
        </p:grpSpPr>
        <p:sp>
          <p:nvSpPr>
            <p:cNvPr id="9" name="Rectangle: Rounded Corners 8">
              <a:extLst>
                <a:ext uri="{FF2B5EF4-FFF2-40B4-BE49-F238E27FC236}">
                  <a16:creationId xmlns:a16="http://schemas.microsoft.com/office/drawing/2014/main" id="{14EF0F30-8304-481B-B1EB-577250F4F051}"/>
                </a:ext>
              </a:extLst>
            </p:cNvPr>
            <p:cNvSpPr/>
            <p:nvPr/>
          </p:nvSpPr>
          <p:spPr>
            <a:xfrm>
              <a:off x="3973761" y="1770064"/>
              <a:ext cx="2580032" cy="454507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Rectangle 3">
              <a:extLst>
                <a:ext uri="{FF2B5EF4-FFF2-40B4-BE49-F238E27FC236}">
                  <a16:creationId xmlns:a16="http://schemas.microsoft.com/office/drawing/2014/main" id="{EB83B762-CDD8-4414-8033-EF6D84B5E34E}"/>
                </a:ext>
              </a:extLst>
            </p:cNvPr>
            <p:cNvSpPr/>
            <p:nvPr/>
          </p:nvSpPr>
          <p:spPr>
            <a:xfrm>
              <a:off x="4393451" y="1011703"/>
              <a:ext cx="1709122" cy="584775"/>
            </a:xfrm>
            <a:prstGeom prst="rect">
              <a:avLst/>
            </a:prstGeom>
          </p:spPr>
          <p:txBody>
            <a:bodyPr wrap="none">
              <a:spAutoFit/>
            </a:bodyPr>
            <a:lstStyle/>
            <a:p>
              <a:pPr algn="ctr"/>
              <a:r>
                <a:rPr lang="en-MY" sz="1600" b="1" dirty="0">
                  <a:latin typeface="Century Gothic" panose="020B0502020202020204" pitchFamily="34" charset="0"/>
                </a:rPr>
                <a:t>Upon Arrival </a:t>
              </a:r>
            </a:p>
            <a:p>
              <a:pPr algn="ctr"/>
              <a:r>
                <a:rPr lang="en-MY" sz="1600" b="1" dirty="0">
                  <a:latin typeface="Century Gothic" panose="020B0502020202020204" pitchFamily="34" charset="0"/>
                </a:rPr>
                <a:t>at the Campus</a:t>
              </a:r>
            </a:p>
          </p:txBody>
        </p:sp>
        <p:sp>
          <p:nvSpPr>
            <p:cNvPr id="5" name="Rectangle 4">
              <a:extLst>
                <a:ext uri="{FF2B5EF4-FFF2-40B4-BE49-F238E27FC236}">
                  <a16:creationId xmlns:a16="http://schemas.microsoft.com/office/drawing/2014/main" id="{BA643EF0-E647-43AC-B6AF-785FF5889139}"/>
                </a:ext>
              </a:extLst>
            </p:cNvPr>
            <p:cNvSpPr/>
            <p:nvPr/>
          </p:nvSpPr>
          <p:spPr>
            <a:xfrm>
              <a:off x="9715355" y="2059964"/>
              <a:ext cx="1474121" cy="369332"/>
            </a:xfrm>
            <a:prstGeom prst="rect">
              <a:avLst/>
            </a:prstGeom>
          </p:spPr>
          <p:txBody>
            <a:bodyPr wrap="none">
              <a:spAutoFit/>
            </a:bodyPr>
            <a:lstStyle/>
            <a:p>
              <a:r>
                <a:rPr lang="en-MY" b="1" dirty="0"/>
                <a:t>SOP Checklist</a:t>
              </a:r>
            </a:p>
          </p:txBody>
        </p:sp>
        <p:sp>
          <p:nvSpPr>
            <p:cNvPr id="20" name="Rectangle 19">
              <a:extLst>
                <a:ext uri="{FF2B5EF4-FFF2-40B4-BE49-F238E27FC236}">
                  <a16:creationId xmlns:a16="http://schemas.microsoft.com/office/drawing/2014/main" id="{92D3BD6D-59E2-4024-9762-B86624DFFF70}"/>
                </a:ext>
              </a:extLst>
            </p:cNvPr>
            <p:cNvSpPr/>
            <p:nvPr/>
          </p:nvSpPr>
          <p:spPr>
            <a:xfrm>
              <a:off x="4559270" y="4185270"/>
              <a:ext cx="1537835" cy="1384995"/>
            </a:xfrm>
            <a:prstGeom prst="rect">
              <a:avLst/>
            </a:prstGeom>
          </p:spPr>
          <p:txBody>
            <a:bodyPr wrap="square">
              <a:spAutoFit/>
            </a:bodyPr>
            <a:lstStyle/>
            <a:p>
              <a:r>
                <a:rPr lang="en-MY" sz="1200" dirty="0">
                  <a:latin typeface="Century Gothic" panose="020B0502020202020204" pitchFamily="34" charset="0"/>
                </a:rPr>
                <a:t>COMPULSORY  for Students </a:t>
              </a:r>
              <a:r>
                <a:rPr lang="en-MY" sz="1200" b="1" dirty="0">
                  <a:effectLst>
                    <a:glow rad="127000">
                      <a:srgbClr val="FFFF00"/>
                    </a:glow>
                  </a:effectLst>
                  <a:latin typeface="Century Gothic" panose="020B0502020202020204" pitchFamily="34" charset="0"/>
                </a:rPr>
                <a:t>to do 1st check- in</a:t>
              </a:r>
              <a:r>
                <a:rPr lang="en-MY" sz="1200" dirty="0">
                  <a:effectLst>
                    <a:glow rad="127000">
                      <a:srgbClr val="FFFF00"/>
                    </a:glow>
                  </a:effectLst>
                  <a:latin typeface="Century Gothic" panose="020B0502020202020204" pitchFamily="34" charset="0"/>
                </a:rPr>
                <a:t> using </a:t>
              </a:r>
              <a:r>
                <a:rPr lang="en-MY" sz="1200" b="1" dirty="0" err="1">
                  <a:effectLst>
                    <a:glow rad="127000">
                      <a:srgbClr val="FFFF00"/>
                    </a:glow>
                  </a:effectLst>
                  <a:latin typeface="Century Gothic" panose="020B0502020202020204" pitchFamily="34" charset="0"/>
                </a:rPr>
                <a:t>MySejahtera</a:t>
              </a:r>
              <a:r>
                <a:rPr lang="en-MY" sz="1200" dirty="0">
                  <a:effectLst>
                    <a:glow rad="127000">
                      <a:srgbClr val="FFFF00"/>
                    </a:glow>
                  </a:effectLst>
                  <a:latin typeface="Century Gothic" panose="020B0502020202020204" pitchFamily="34" charset="0"/>
                </a:rPr>
                <a:t> </a:t>
              </a:r>
              <a:r>
                <a:rPr lang="en-MY" sz="1200" dirty="0">
                  <a:latin typeface="Century Gothic" panose="020B0502020202020204" pitchFamily="34" charset="0"/>
                </a:rPr>
                <a:t>once at the entrance on the buildings</a:t>
              </a:r>
            </a:p>
          </p:txBody>
        </p:sp>
        <p:sp>
          <p:nvSpPr>
            <p:cNvPr id="30" name="Rectangle 29">
              <a:extLst>
                <a:ext uri="{FF2B5EF4-FFF2-40B4-BE49-F238E27FC236}">
                  <a16:creationId xmlns:a16="http://schemas.microsoft.com/office/drawing/2014/main" id="{578B489A-B94C-48DD-961A-2EC62476CAE6}"/>
                </a:ext>
              </a:extLst>
            </p:cNvPr>
            <p:cNvSpPr/>
            <p:nvPr/>
          </p:nvSpPr>
          <p:spPr>
            <a:xfrm>
              <a:off x="9599293" y="2661776"/>
              <a:ext cx="2089524" cy="3046988"/>
            </a:xfrm>
            <a:prstGeom prst="rect">
              <a:avLst/>
            </a:prstGeom>
            <a:solidFill>
              <a:schemeClr val="bg1"/>
            </a:solidFill>
          </p:spPr>
          <p:txBody>
            <a:bodyPr wrap="square">
              <a:spAutoFit/>
            </a:bodyPr>
            <a:lstStyle/>
            <a:p>
              <a:r>
                <a:rPr lang="en-MY" sz="1200" dirty="0">
                  <a:latin typeface="Century Gothic" panose="020B0502020202020204" pitchFamily="34" charset="0"/>
                </a:rPr>
                <a:t>In the Campus:</a:t>
              </a:r>
            </a:p>
            <a:p>
              <a:pPr marL="285750" indent="-285750">
                <a:buFont typeface="Wingdings" panose="05000000000000000000" pitchFamily="2" charset="2"/>
                <a:buChar char="q"/>
              </a:pPr>
              <a:r>
                <a:rPr lang="en-MY" sz="1200" dirty="0">
                  <a:latin typeface="Century Gothic" panose="020B0502020202020204" pitchFamily="34" charset="0"/>
                </a:rPr>
                <a:t>Usage of face mask is COMPULSORY in classrooms/ laboratories/ library/ auditoriums/ any other crowded place</a:t>
              </a:r>
            </a:p>
            <a:p>
              <a:pPr marL="285750" indent="-285750">
                <a:buFont typeface="Wingdings" panose="05000000000000000000" pitchFamily="2" charset="2"/>
                <a:buChar char="q"/>
              </a:pPr>
              <a:r>
                <a:rPr lang="en-MY" sz="1200" dirty="0">
                  <a:latin typeface="Century Gothic" panose="020B0502020202020204" pitchFamily="34" charset="0"/>
                </a:rPr>
                <a:t>Sanitise your hands regularly (automated hand sanitisers are provided)</a:t>
              </a:r>
            </a:p>
            <a:p>
              <a:pPr marL="285750" indent="-285750">
                <a:buFont typeface="Wingdings" panose="05000000000000000000" pitchFamily="2" charset="2"/>
                <a:buChar char="q"/>
              </a:pPr>
              <a:r>
                <a:rPr lang="en-MY" sz="1200" dirty="0">
                  <a:latin typeface="Century Gothic" panose="020B0502020202020204" pitchFamily="34" charset="0"/>
                </a:rPr>
                <a:t>Maintain a social distance at all times (markers &amp; signages are available to guide you)</a:t>
              </a:r>
            </a:p>
          </p:txBody>
        </p:sp>
        <p:pic>
          <p:nvPicPr>
            <p:cNvPr id="32" name="Picture 31">
              <a:extLst>
                <a:ext uri="{FF2B5EF4-FFF2-40B4-BE49-F238E27FC236}">
                  <a16:creationId xmlns:a16="http://schemas.microsoft.com/office/drawing/2014/main" id="{BE7FAAA8-C6D0-447B-BC75-0EFCEFEDC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145" y="2035244"/>
              <a:ext cx="678005" cy="678005"/>
            </a:xfrm>
            <a:prstGeom prst="rect">
              <a:avLst/>
            </a:prstGeom>
          </p:spPr>
        </p:pic>
        <p:sp>
          <p:nvSpPr>
            <p:cNvPr id="34" name="Rectangle: Rounded Corners 33">
              <a:extLst>
                <a:ext uri="{FF2B5EF4-FFF2-40B4-BE49-F238E27FC236}">
                  <a16:creationId xmlns:a16="http://schemas.microsoft.com/office/drawing/2014/main" id="{1E116A80-28E4-48E0-8FFC-04E8B3C7A3F8}"/>
                </a:ext>
              </a:extLst>
            </p:cNvPr>
            <p:cNvSpPr/>
            <p:nvPr/>
          </p:nvSpPr>
          <p:spPr>
            <a:xfrm>
              <a:off x="6801121" y="1772336"/>
              <a:ext cx="2580032" cy="454507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1" name="Rectangle 40">
              <a:extLst>
                <a:ext uri="{FF2B5EF4-FFF2-40B4-BE49-F238E27FC236}">
                  <a16:creationId xmlns:a16="http://schemas.microsoft.com/office/drawing/2014/main" id="{29CF4071-1CFA-42A5-8829-9BBA3C9B5209}"/>
                </a:ext>
              </a:extLst>
            </p:cNvPr>
            <p:cNvSpPr/>
            <p:nvPr/>
          </p:nvSpPr>
          <p:spPr>
            <a:xfrm>
              <a:off x="7400880" y="4113647"/>
              <a:ext cx="1355814" cy="1569660"/>
            </a:xfrm>
            <a:prstGeom prst="rect">
              <a:avLst/>
            </a:prstGeom>
          </p:spPr>
          <p:txBody>
            <a:bodyPr wrap="square">
              <a:spAutoFit/>
            </a:bodyPr>
            <a:lstStyle/>
            <a:p>
              <a:r>
                <a:rPr lang="en-MY" sz="1200" dirty="0">
                  <a:latin typeface="Century Gothic" panose="020B0502020202020204" pitchFamily="34" charset="0"/>
                </a:rPr>
                <a:t>Subsequently students are advice to use </a:t>
              </a:r>
              <a:r>
                <a:rPr lang="en-MY" sz="1200" b="1" dirty="0">
                  <a:latin typeface="Century Gothic" panose="020B0502020202020204" pitchFamily="34" charset="0"/>
                </a:rPr>
                <a:t>MMU Mobile Apps</a:t>
              </a:r>
              <a:r>
                <a:rPr lang="en-MY" sz="1200" dirty="0">
                  <a:latin typeface="Century Gothic" panose="020B0502020202020204" pitchFamily="34" charset="0"/>
                </a:rPr>
                <a:t> </a:t>
              </a:r>
              <a:r>
                <a:rPr lang="en-MY" sz="1200" b="1" dirty="0">
                  <a:latin typeface="Century Gothic" panose="020B0502020202020204" pitchFamily="34" charset="0"/>
                </a:rPr>
                <a:t>check-in</a:t>
              </a:r>
              <a:r>
                <a:rPr lang="en-MY" sz="1200" dirty="0">
                  <a:latin typeface="Century Gothic" panose="020B0502020202020204" pitchFamily="34" charset="0"/>
                </a:rPr>
                <a:t> to record visit at different premises</a:t>
              </a:r>
            </a:p>
          </p:txBody>
        </p:sp>
        <p:sp>
          <p:nvSpPr>
            <p:cNvPr id="43" name="Rectangle 42">
              <a:extLst>
                <a:ext uri="{FF2B5EF4-FFF2-40B4-BE49-F238E27FC236}">
                  <a16:creationId xmlns:a16="http://schemas.microsoft.com/office/drawing/2014/main" id="{100C9F3B-EB37-43AD-B0F5-FC9E9EEFE666}"/>
                </a:ext>
              </a:extLst>
            </p:cNvPr>
            <p:cNvSpPr/>
            <p:nvPr/>
          </p:nvSpPr>
          <p:spPr>
            <a:xfrm>
              <a:off x="7232242" y="1148183"/>
              <a:ext cx="1693091" cy="338554"/>
            </a:xfrm>
            <a:prstGeom prst="rect">
              <a:avLst/>
            </a:prstGeom>
          </p:spPr>
          <p:txBody>
            <a:bodyPr wrap="none">
              <a:spAutoFit/>
            </a:bodyPr>
            <a:lstStyle/>
            <a:p>
              <a:pPr algn="ctr"/>
              <a:r>
                <a:rPr lang="en-MY" sz="1600" b="1" dirty="0">
                  <a:latin typeface="Century Gothic" panose="020B0502020202020204" pitchFamily="34" charset="0"/>
                </a:rPr>
                <a:t>In the Campus</a:t>
              </a:r>
            </a:p>
          </p:txBody>
        </p:sp>
        <p:sp>
          <p:nvSpPr>
            <p:cNvPr id="44" name="Isosceles Triangle 43">
              <a:extLst>
                <a:ext uri="{FF2B5EF4-FFF2-40B4-BE49-F238E27FC236}">
                  <a16:creationId xmlns:a16="http://schemas.microsoft.com/office/drawing/2014/main" id="{D5A9AE21-B15C-4E83-82B8-0C7D02961CE4}"/>
                </a:ext>
              </a:extLst>
            </p:cNvPr>
            <p:cNvSpPr/>
            <p:nvPr/>
          </p:nvSpPr>
          <p:spPr>
            <a:xfrm rot="5400000">
              <a:off x="6463937" y="1150568"/>
              <a:ext cx="584776" cy="38893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4" name="Group 53">
              <a:extLst>
                <a:ext uri="{FF2B5EF4-FFF2-40B4-BE49-F238E27FC236}">
                  <a16:creationId xmlns:a16="http://schemas.microsoft.com/office/drawing/2014/main" id="{C6F065E0-48C0-43D9-9FCA-683C671F68D5}"/>
                </a:ext>
              </a:extLst>
            </p:cNvPr>
            <p:cNvGrpSpPr/>
            <p:nvPr/>
          </p:nvGrpSpPr>
          <p:grpSpPr>
            <a:xfrm>
              <a:off x="7165472" y="2647366"/>
              <a:ext cx="606519" cy="176578"/>
              <a:chOff x="681298" y="2639485"/>
              <a:chExt cx="1494291" cy="435037"/>
            </a:xfrm>
          </p:grpSpPr>
          <p:sp>
            <p:nvSpPr>
              <p:cNvPr id="55" name="Rectangle 54">
                <a:extLst>
                  <a:ext uri="{FF2B5EF4-FFF2-40B4-BE49-F238E27FC236}">
                    <a16:creationId xmlns:a16="http://schemas.microsoft.com/office/drawing/2014/main" id="{A1FF7A1E-0CD2-4B68-8219-A1C21B5DDEE5}"/>
                  </a:ext>
                </a:extLst>
              </p:cNvPr>
              <p:cNvSpPr/>
              <p:nvPr/>
            </p:nvSpPr>
            <p:spPr>
              <a:xfrm>
                <a:off x="681298" y="2639485"/>
                <a:ext cx="1494291" cy="410369"/>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6" name="Picture 55">
                <a:extLst>
                  <a:ext uri="{FF2B5EF4-FFF2-40B4-BE49-F238E27FC236}">
                    <a16:creationId xmlns:a16="http://schemas.microsoft.com/office/drawing/2014/main" id="{305387BA-1846-429C-A124-35CDAD6DF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81" y="2664153"/>
                <a:ext cx="1183324" cy="410369"/>
              </a:xfrm>
              <a:prstGeom prst="rect">
                <a:avLst/>
              </a:prstGeom>
            </p:spPr>
          </p:pic>
        </p:grpSp>
        <p:pic>
          <p:nvPicPr>
            <p:cNvPr id="57" name="Picture 56" descr="Graphical user interface, application&#10;&#10;Description automatically generated">
              <a:extLst>
                <a:ext uri="{FF2B5EF4-FFF2-40B4-BE49-F238E27FC236}">
                  <a16:creationId xmlns:a16="http://schemas.microsoft.com/office/drawing/2014/main" id="{4EFDA6F6-8A9C-49C0-AED3-405FD2AB6385}"/>
                </a:ext>
              </a:extLst>
            </p:cNvPr>
            <p:cNvPicPr>
              <a:picLocks noChangeAspect="1"/>
            </p:cNvPicPr>
            <p:nvPr/>
          </p:nvPicPr>
          <p:blipFill>
            <a:blip r:embed="rId4"/>
            <a:stretch>
              <a:fillRect/>
            </a:stretch>
          </p:blipFill>
          <p:spPr>
            <a:xfrm>
              <a:off x="7618107" y="2258388"/>
              <a:ext cx="865740" cy="1569660"/>
            </a:xfrm>
            <a:prstGeom prst="rect">
              <a:avLst/>
            </a:prstGeom>
          </p:spPr>
        </p:pic>
        <p:pic>
          <p:nvPicPr>
            <p:cNvPr id="58" name="Picture 57" descr="Graphical user interface, application&#10;&#10;Description automatically generated">
              <a:extLst>
                <a:ext uri="{FF2B5EF4-FFF2-40B4-BE49-F238E27FC236}">
                  <a16:creationId xmlns:a16="http://schemas.microsoft.com/office/drawing/2014/main" id="{232309CB-CDF0-436D-B1AB-EC380067B5AB}"/>
                </a:ext>
              </a:extLst>
            </p:cNvPr>
            <p:cNvPicPr>
              <a:picLocks noChangeAspect="1"/>
            </p:cNvPicPr>
            <p:nvPr/>
          </p:nvPicPr>
          <p:blipFill>
            <a:blip r:embed="rId5"/>
            <a:stretch>
              <a:fillRect/>
            </a:stretch>
          </p:blipFill>
          <p:spPr>
            <a:xfrm>
              <a:off x="4839907" y="2244630"/>
              <a:ext cx="851812" cy="1587731"/>
            </a:xfrm>
            <a:prstGeom prst="rect">
              <a:avLst/>
            </a:prstGeom>
          </p:spPr>
        </p:pic>
      </p:grpSp>
    </p:spTree>
    <p:extLst>
      <p:ext uri="{BB962C8B-B14F-4D97-AF65-F5344CB8AC3E}">
        <p14:creationId xmlns:p14="http://schemas.microsoft.com/office/powerpoint/2010/main" val="38250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43EF0-E647-43AC-B6AF-785FF5889139}"/>
              </a:ext>
            </a:extLst>
          </p:cNvPr>
          <p:cNvSpPr/>
          <p:nvPr/>
        </p:nvSpPr>
        <p:spPr>
          <a:xfrm>
            <a:off x="7005121" y="2014178"/>
            <a:ext cx="1474121" cy="369332"/>
          </a:xfrm>
          <a:prstGeom prst="rect">
            <a:avLst/>
          </a:prstGeom>
        </p:spPr>
        <p:txBody>
          <a:bodyPr wrap="none">
            <a:spAutoFit/>
          </a:bodyPr>
          <a:lstStyle/>
          <a:p>
            <a:r>
              <a:rPr lang="en-MY" b="1" dirty="0"/>
              <a:t>SOP Checklist</a:t>
            </a:r>
          </a:p>
        </p:txBody>
      </p:sp>
      <p:sp>
        <p:nvSpPr>
          <p:cNvPr id="30" name="Rectangle 29">
            <a:extLst>
              <a:ext uri="{FF2B5EF4-FFF2-40B4-BE49-F238E27FC236}">
                <a16:creationId xmlns:a16="http://schemas.microsoft.com/office/drawing/2014/main" id="{578B489A-B94C-48DD-961A-2EC62476CAE6}"/>
              </a:ext>
            </a:extLst>
          </p:cNvPr>
          <p:cNvSpPr/>
          <p:nvPr/>
        </p:nvSpPr>
        <p:spPr>
          <a:xfrm>
            <a:off x="6575157" y="2588694"/>
            <a:ext cx="3623920" cy="2862322"/>
          </a:xfrm>
          <a:prstGeom prst="rect">
            <a:avLst/>
          </a:prstGeom>
        </p:spPr>
        <p:txBody>
          <a:bodyPr wrap="square">
            <a:spAutoFit/>
          </a:bodyPr>
          <a:lstStyle/>
          <a:p>
            <a:r>
              <a:rPr lang="en-MY" sz="1200" dirty="0">
                <a:latin typeface="Century Gothic" panose="020B0502020202020204" pitchFamily="34" charset="0"/>
              </a:rPr>
              <a:t>In the Campus:</a:t>
            </a:r>
          </a:p>
          <a:p>
            <a:pPr marL="285750" indent="-285750">
              <a:buFont typeface="Wingdings" panose="05000000000000000000" pitchFamily="2" charset="2"/>
              <a:buChar char="q"/>
            </a:pPr>
            <a:r>
              <a:rPr lang="en-MY" sz="1200" dirty="0">
                <a:latin typeface="Century Gothic" panose="020B0502020202020204" pitchFamily="34" charset="0"/>
              </a:rPr>
              <a:t>Ensure you check-in via </a:t>
            </a:r>
            <a:r>
              <a:rPr lang="en-MY" sz="1200" dirty="0" err="1">
                <a:latin typeface="Century Gothic" panose="020B0502020202020204" pitchFamily="34" charset="0"/>
              </a:rPr>
              <a:t>MySejahtera</a:t>
            </a:r>
            <a:r>
              <a:rPr lang="en-MY" sz="1200" dirty="0">
                <a:latin typeface="Century Gothic" panose="020B0502020202020204" pitchFamily="34" charset="0"/>
              </a:rPr>
              <a:t> at every location: classroom / laboratories / auditoriums</a:t>
            </a:r>
          </a:p>
          <a:p>
            <a:pPr marL="285750" indent="-285750">
              <a:buFont typeface="Wingdings" panose="05000000000000000000" pitchFamily="2" charset="2"/>
              <a:buChar char="q"/>
            </a:pPr>
            <a:r>
              <a:rPr lang="en-MY" sz="1200" dirty="0">
                <a:latin typeface="Century Gothic" panose="020B0502020202020204" pitchFamily="34" charset="0"/>
              </a:rPr>
              <a:t>Usage of face mask is COMPULSORY in classrooms/ laboratories/ library/ auditoriums/ any other crowded place</a:t>
            </a:r>
          </a:p>
          <a:p>
            <a:pPr marL="285750" indent="-285750">
              <a:buFont typeface="Wingdings" panose="05000000000000000000" pitchFamily="2" charset="2"/>
              <a:buChar char="q"/>
            </a:pPr>
            <a:r>
              <a:rPr lang="en-MY" sz="1200" dirty="0">
                <a:latin typeface="Century Gothic" panose="020B0502020202020204" pitchFamily="34" charset="0"/>
              </a:rPr>
              <a:t>Sanitise your hands regularly (automated hand sanitisers are provided)</a:t>
            </a:r>
          </a:p>
          <a:p>
            <a:pPr marL="285750" indent="-285750">
              <a:buFont typeface="Wingdings" panose="05000000000000000000" pitchFamily="2" charset="2"/>
              <a:buChar char="q"/>
            </a:pPr>
            <a:r>
              <a:rPr lang="en-MY" sz="1200" dirty="0">
                <a:latin typeface="Century Gothic" panose="020B0502020202020204" pitchFamily="34" charset="0"/>
              </a:rPr>
              <a:t>Maintain a social distance at all times (markers &amp; signages are available to guide you)</a:t>
            </a:r>
          </a:p>
          <a:p>
            <a:pPr marL="285750" indent="-285750">
              <a:buFont typeface="Wingdings" panose="05000000000000000000" pitchFamily="2" charset="2"/>
              <a:buChar char="q"/>
            </a:pPr>
            <a:r>
              <a:rPr lang="en-US" sz="1200" dirty="0">
                <a:latin typeface="Century Gothic" panose="020B0502020202020204" pitchFamily="34" charset="0"/>
              </a:rPr>
              <a:t>Disposed used face mask in the bins provided</a:t>
            </a:r>
            <a:endParaRPr lang="en-MY" sz="1200" dirty="0">
              <a:latin typeface="Century Gothic" panose="020B0502020202020204" pitchFamily="34" charset="0"/>
            </a:endParaRPr>
          </a:p>
          <a:p>
            <a:pPr marL="285750" indent="-285750">
              <a:buFont typeface="Wingdings" panose="05000000000000000000" pitchFamily="2" charset="2"/>
              <a:buChar char="q"/>
            </a:pPr>
            <a:endParaRPr lang="en-MY" sz="1200" dirty="0">
              <a:latin typeface="Century Gothic" panose="020B0502020202020204" pitchFamily="34" charset="0"/>
            </a:endParaRPr>
          </a:p>
        </p:txBody>
      </p:sp>
      <p:pic>
        <p:nvPicPr>
          <p:cNvPr id="32" name="Picture 31">
            <a:extLst>
              <a:ext uri="{FF2B5EF4-FFF2-40B4-BE49-F238E27FC236}">
                <a16:creationId xmlns:a16="http://schemas.microsoft.com/office/drawing/2014/main" id="{BE7FAAA8-C6D0-447B-BC75-0EFCEFEDC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911" y="1989458"/>
            <a:ext cx="678005" cy="678005"/>
          </a:xfrm>
          <a:prstGeom prst="rect">
            <a:avLst/>
          </a:prstGeom>
        </p:spPr>
      </p:pic>
      <p:sp>
        <p:nvSpPr>
          <p:cNvPr id="31" name="Google Shape;365;p26">
            <a:extLst>
              <a:ext uri="{FF2B5EF4-FFF2-40B4-BE49-F238E27FC236}">
                <a16:creationId xmlns:a16="http://schemas.microsoft.com/office/drawing/2014/main" id="{1F5884DC-C518-43BB-A7A2-79C6F422E3A4}"/>
              </a:ext>
            </a:extLst>
          </p:cNvPr>
          <p:cNvSpPr txBox="1">
            <a:spLocks/>
          </p:cNvSpPr>
          <p:nvPr/>
        </p:nvSpPr>
        <p:spPr>
          <a:xfrm>
            <a:off x="864679" y="52590"/>
            <a:ext cx="8068305"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General Guidelines for Parents</a:t>
            </a:r>
          </a:p>
        </p:txBody>
      </p:sp>
      <p:sp>
        <p:nvSpPr>
          <p:cNvPr id="33" name="Isosceles Triangle 32">
            <a:extLst>
              <a:ext uri="{FF2B5EF4-FFF2-40B4-BE49-F238E27FC236}">
                <a16:creationId xmlns:a16="http://schemas.microsoft.com/office/drawing/2014/main" id="{25479DA4-4C5D-40AD-9AB8-89DC2B8CC9D4}"/>
              </a:ext>
            </a:extLst>
          </p:cNvPr>
          <p:cNvSpPr/>
          <p:nvPr/>
        </p:nvSpPr>
        <p:spPr>
          <a:xfrm rot="10800000">
            <a:off x="86554" y="118939"/>
            <a:ext cx="882436" cy="65006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4" name="TextBox 33">
            <a:extLst>
              <a:ext uri="{FF2B5EF4-FFF2-40B4-BE49-F238E27FC236}">
                <a16:creationId xmlns:a16="http://schemas.microsoft.com/office/drawing/2014/main" id="{609B5641-AFE8-4ADF-8AC6-941EC04A1885}"/>
              </a:ext>
            </a:extLst>
          </p:cNvPr>
          <p:cNvSpPr txBox="1"/>
          <p:nvPr/>
        </p:nvSpPr>
        <p:spPr>
          <a:xfrm>
            <a:off x="293502" y="60572"/>
            <a:ext cx="495649" cy="461665"/>
          </a:xfrm>
          <a:prstGeom prst="rect">
            <a:avLst/>
          </a:prstGeom>
          <a:noFill/>
        </p:spPr>
        <p:txBody>
          <a:bodyPr wrap="none" rtlCol="0">
            <a:spAutoFit/>
          </a:bodyPr>
          <a:lstStyle/>
          <a:p>
            <a:r>
              <a:rPr lang="en-MY" sz="2400" b="1" dirty="0"/>
              <a:t>02</a:t>
            </a:r>
          </a:p>
        </p:txBody>
      </p:sp>
      <p:sp>
        <p:nvSpPr>
          <p:cNvPr id="19" name="Rectangle: Rounded Corners 18">
            <a:extLst>
              <a:ext uri="{FF2B5EF4-FFF2-40B4-BE49-F238E27FC236}">
                <a16:creationId xmlns:a16="http://schemas.microsoft.com/office/drawing/2014/main" id="{F2C44C23-673B-4CC1-8A9C-739ACAB1328C}"/>
              </a:ext>
            </a:extLst>
          </p:cNvPr>
          <p:cNvSpPr/>
          <p:nvPr/>
        </p:nvSpPr>
        <p:spPr>
          <a:xfrm>
            <a:off x="2643739" y="1729120"/>
            <a:ext cx="3326296" cy="454507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Rectangle 20">
            <a:extLst>
              <a:ext uri="{FF2B5EF4-FFF2-40B4-BE49-F238E27FC236}">
                <a16:creationId xmlns:a16="http://schemas.microsoft.com/office/drawing/2014/main" id="{F0D05EEA-B536-4C38-92C1-5746C8CB180C}"/>
              </a:ext>
            </a:extLst>
          </p:cNvPr>
          <p:cNvSpPr/>
          <p:nvPr/>
        </p:nvSpPr>
        <p:spPr>
          <a:xfrm>
            <a:off x="4235759" y="3143880"/>
            <a:ext cx="1681268" cy="1015663"/>
          </a:xfrm>
          <a:prstGeom prst="rect">
            <a:avLst/>
          </a:prstGeom>
        </p:spPr>
        <p:txBody>
          <a:bodyPr wrap="square">
            <a:spAutoFit/>
          </a:bodyPr>
          <a:lstStyle/>
          <a:p>
            <a:r>
              <a:rPr lang="en-MY" sz="1200" dirty="0">
                <a:latin typeface="Century Gothic" panose="020B0502020202020204" pitchFamily="34" charset="0"/>
              </a:rPr>
              <a:t>Please Check-in using </a:t>
            </a:r>
            <a:r>
              <a:rPr lang="en-MY" sz="1200" dirty="0" err="1">
                <a:latin typeface="Century Gothic" panose="020B0502020202020204" pitchFamily="34" charset="0"/>
              </a:rPr>
              <a:t>MySejahtera</a:t>
            </a:r>
            <a:r>
              <a:rPr lang="en-MY" sz="1200" dirty="0">
                <a:latin typeface="Century Gothic" panose="020B0502020202020204" pitchFamily="34" charset="0"/>
              </a:rPr>
              <a:t> app and record your temperature at thermal scanners</a:t>
            </a:r>
          </a:p>
        </p:txBody>
      </p:sp>
      <p:sp>
        <p:nvSpPr>
          <p:cNvPr id="22" name="Rectangle 21">
            <a:extLst>
              <a:ext uri="{FF2B5EF4-FFF2-40B4-BE49-F238E27FC236}">
                <a16:creationId xmlns:a16="http://schemas.microsoft.com/office/drawing/2014/main" id="{A544597F-03CE-472F-A74E-C09A8D14C700}"/>
              </a:ext>
            </a:extLst>
          </p:cNvPr>
          <p:cNvSpPr/>
          <p:nvPr/>
        </p:nvSpPr>
        <p:spPr>
          <a:xfrm>
            <a:off x="2780885" y="1209533"/>
            <a:ext cx="2981907" cy="338554"/>
          </a:xfrm>
          <a:prstGeom prst="rect">
            <a:avLst/>
          </a:prstGeom>
        </p:spPr>
        <p:txBody>
          <a:bodyPr wrap="none">
            <a:spAutoFit/>
          </a:bodyPr>
          <a:lstStyle/>
          <a:p>
            <a:r>
              <a:rPr lang="en-MY" sz="1600" b="1" dirty="0">
                <a:latin typeface="Century Gothic" panose="020B0502020202020204" pitchFamily="34" charset="0"/>
              </a:rPr>
              <a:t>Upon Arrival at the Campus:</a:t>
            </a:r>
          </a:p>
        </p:txBody>
      </p:sp>
      <p:pic>
        <p:nvPicPr>
          <p:cNvPr id="15" name="Picture 14">
            <a:extLst>
              <a:ext uri="{FF2B5EF4-FFF2-40B4-BE49-F238E27FC236}">
                <a16:creationId xmlns:a16="http://schemas.microsoft.com/office/drawing/2014/main" id="{03A0273E-8A68-46ED-B7AA-DD1D07B0E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2DC56B18-B7A5-4BE2-BA5D-310F0BDF58F1}"/>
              </a:ext>
            </a:extLst>
          </p:cNvPr>
          <p:cNvPicPr>
            <a:picLocks noChangeAspect="1"/>
          </p:cNvPicPr>
          <p:nvPr/>
        </p:nvPicPr>
        <p:blipFill>
          <a:blip r:embed="rId4"/>
          <a:stretch>
            <a:fillRect/>
          </a:stretch>
        </p:blipFill>
        <p:spPr>
          <a:xfrm>
            <a:off x="2989977" y="2574554"/>
            <a:ext cx="1252630" cy="2334834"/>
          </a:xfrm>
          <a:prstGeom prst="rect">
            <a:avLst/>
          </a:prstGeom>
        </p:spPr>
      </p:pic>
    </p:spTree>
    <p:extLst>
      <p:ext uri="{BB962C8B-B14F-4D97-AF65-F5344CB8AC3E}">
        <p14:creationId xmlns:p14="http://schemas.microsoft.com/office/powerpoint/2010/main" val="45784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EF0F30-8304-481B-B1EB-577250F4F051}"/>
              </a:ext>
            </a:extLst>
          </p:cNvPr>
          <p:cNvSpPr/>
          <p:nvPr/>
        </p:nvSpPr>
        <p:spPr>
          <a:xfrm>
            <a:off x="2643739" y="1729120"/>
            <a:ext cx="3326296" cy="454507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id="{BA643EF0-E647-43AC-B6AF-785FF5889139}"/>
              </a:ext>
            </a:extLst>
          </p:cNvPr>
          <p:cNvSpPr/>
          <p:nvPr/>
        </p:nvSpPr>
        <p:spPr>
          <a:xfrm>
            <a:off x="7033259" y="1620277"/>
            <a:ext cx="1474121" cy="369332"/>
          </a:xfrm>
          <a:prstGeom prst="rect">
            <a:avLst/>
          </a:prstGeom>
        </p:spPr>
        <p:txBody>
          <a:bodyPr wrap="none">
            <a:spAutoFit/>
          </a:bodyPr>
          <a:lstStyle/>
          <a:p>
            <a:r>
              <a:rPr lang="en-MY" b="1" dirty="0"/>
              <a:t>SOP Checklist</a:t>
            </a:r>
          </a:p>
        </p:txBody>
      </p:sp>
      <p:sp>
        <p:nvSpPr>
          <p:cNvPr id="20" name="Rectangle 19">
            <a:extLst>
              <a:ext uri="{FF2B5EF4-FFF2-40B4-BE49-F238E27FC236}">
                <a16:creationId xmlns:a16="http://schemas.microsoft.com/office/drawing/2014/main" id="{92D3BD6D-59E2-4024-9762-B86624DFFF70}"/>
              </a:ext>
            </a:extLst>
          </p:cNvPr>
          <p:cNvSpPr/>
          <p:nvPr/>
        </p:nvSpPr>
        <p:spPr>
          <a:xfrm>
            <a:off x="4235759" y="3143880"/>
            <a:ext cx="1681268" cy="1015663"/>
          </a:xfrm>
          <a:prstGeom prst="rect">
            <a:avLst/>
          </a:prstGeom>
        </p:spPr>
        <p:txBody>
          <a:bodyPr wrap="square">
            <a:spAutoFit/>
          </a:bodyPr>
          <a:lstStyle/>
          <a:p>
            <a:r>
              <a:rPr lang="en-MY" sz="1200" dirty="0">
                <a:latin typeface="Century Gothic" panose="020B0502020202020204" pitchFamily="34" charset="0"/>
              </a:rPr>
              <a:t>Please Check-in using </a:t>
            </a:r>
            <a:r>
              <a:rPr lang="en-MY" sz="1200" dirty="0" err="1">
                <a:latin typeface="Century Gothic" panose="020B0502020202020204" pitchFamily="34" charset="0"/>
              </a:rPr>
              <a:t>MySejahtera</a:t>
            </a:r>
            <a:r>
              <a:rPr lang="en-MY" sz="1200" dirty="0">
                <a:latin typeface="Century Gothic" panose="020B0502020202020204" pitchFamily="34" charset="0"/>
              </a:rPr>
              <a:t> app and record your temperature at thermal scanners</a:t>
            </a:r>
          </a:p>
        </p:txBody>
      </p:sp>
      <p:sp>
        <p:nvSpPr>
          <p:cNvPr id="30" name="Rectangle 29">
            <a:extLst>
              <a:ext uri="{FF2B5EF4-FFF2-40B4-BE49-F238E27FC236}">
                <a16:creationId xmlns:a16="http://schemas.microsoft.com/office/drawing/2014/main" id="{578B489A-B94C-48DD-961A-2EC62476CAE6}"/>
              </a:ext>
            </a:extLst>
          </p:cNvPr>
          <p:cNvSpPr/>
          <p:nvPr/>
        </p:nvSpPr>
        <p:spPr>
          <a:xfrm>
            <a:off x="6603295" y="2194793"/>
            <a:ext cx="3587628" cy="3970318"/>
          </a:xfrm>
          <a:prstGeom prst="rect">
            <a:avLst/>
          </a:prstGeom>
        </p:spPr>
        <p:txBody>
          <a:bodyPr wrap="square">
            <a:spAutoFit/>
          </a:bodyPr>
          <a:lstStyle/>
          <a:p>
            <a:r>
              <a:rPr lang="en-MY" sz="1200" dirty="0">
                <a:latin typeface="Century Gothic" panose="020B0502020202020204" pitchFamily="34" charset="0"/>
              </a:rPr>
              <a:t>In the Campus:</a:t>
            </a:r>
          </a:p>
          <a:p>
            <a:pPr marL="285750" indent="-285750">
              <a:buFont typeface="Wingdings" panose="05000000000000000000" pitchFamily="2" charset="2"/>
              <a:buChar char="q"/>
            </a:pPr>
            <a:r>
              <a:rPr lang="en-MY" sz="1200" dirty="0">
                <a:latin typeface="Century Gothic" panose="020B0502020202020204" pitchFamily="34" charset="0"/>
              </a:rPr>
              <a:t>Ensure you check-in via </a:t>
            </a:r>
            <a:r>
              <a:rPr lang="en-MY" sz="1200" dirty="0" err="1">
                <a:latin typeface="Century Gothic" panose="020B0502020202020204" pitchFamily="34" charset="0"/>
              </a:rPr>
              <a:t>MySejahtera</a:t>
            </a:r>
            <a:r>
              <a:rPr lang="en-MY" sz="1200" dirty="0">
                <a:latin typeface="Century Gothic" panose="020B0502020202020204" pitchFamily="34" charset="0"/>
              </a:rPr>
              <a:t> at every location: classroom / laboratories / auditoriums</a:t>
            </a:r>
          </a:p>
          <a:p>
            <a:pPr marL="285750" indent="-285750">
              <a:buFont typeface="Wingdings" panose="05000000000000000000" pitchFamily="2" charset="2"/>
              <a:buChar char="q"/>
            </a:pPr>
            <a:r>
              <a:rPr lang="en-MY" sz="1200" dirty="0">
                <a:latin typeface="Century Gothic" panose="020B0502020202020204" pitchFamily="34" charset="0"/>
              </a:rPr>
              <a:t>Usage of face mask is COMPULSORY in classrooms/ laboratories/ library/ auditoriums/ any other crowded place</a:t>
            </a:r>
          </a:p>
          <a:p>
            <a:pPr marL="285750" indent="-285750">
              <a:buFont typeface="Wingdings" panose="05000000000000000000" pitchFamily="2" charset="2"/>
              <a:buChar char="q"/>
            </a:pPr>
            <a:r>
              <a:rPr lang="en-MY" sz="1200" dirty="0">
                <a:latin typeface="Century Gothic" panose="020B0502020202020204" pitchFamily="34" charset="0"/>
              </a:rPr>
              <a:t>Sanitise your hands regularly (automated hand sanitisers are provided)</a:t>
            </a:r>
          </a:p>
          <a:p>
            <a:pPr marL="285750" indent="-285750">
              <a:buFont typeface="Wingdings" panose="05000000000000000000" pitchFamily="2" charset="2"/>
              <a:buChar char="q"/>
            </a:pPr>
            <a:r>
              <a:rPr lang="en-MY" sz="1200" dirty="0">
                <a:latin typeface="Century Gothic" panose="020B0502020202020204" pitchFamily="34" charset="0"/>
              </a:rPr>
              <a:t>Maintain a social distance at all times (markers &amp; signages are available to guide you)</a:t>
            </a:r>
          </a:p>
          <a:p>
            <a:pPr marL="285750" indent="-285750">
              <a:buFont typeface="Wingdings" panose="05000000000000000000" pitchFamily="2" charset="2"/>
              <a:buChar char="q"/>
            </a:pPr>
            <a:r>
              <a:rPr lang="en-US" sz="1200" dirty="0">
                <a:latin typeface="Century Gothic" panose="020B0502020202020204" pitchFamily="34" charset="0"/>
              </a:rPr>
              <a:t>Disposed used face mask in the bins provided</a:t>
            </a:r>
          </a:p>
          <a:p>
            <a:pPr marL="285750" indent="-285750">
              <a:buFont typeface="Wingdings" panose="05000000000000000000" pitchFamily="2" charset="2"/>
              <a:buChar char="q"/>
            </a:pPr>
            <a:r>
              <a:rPr lang="en-US" sz="1200" dirty="0">
                <a:solidFill>
                  <a:srgbClr val="0070C0"/>
                </a:solidFill>
                <a:latin typeface="Century Gothic" panose="020B0502020202020204" pitchFamily="34" charset="0"/>
              </a:rPr>
              <a:t>Vendors who has been awarded projects in MMU,  is encouraged to submit their documents via online ( OSHE unit) for document verification and safety briefing appointment.</a:t>
            </a:r>
            <a:endParaRPr lang="en-MY" sz="1200" dirty="0">
              <a:solidFill>
                <a:srgbClr val="0070C0"/>
              </a:solidFill>
              <a:latin typeface="Century Gothic" panose="020B0502020202020204" pitchFamily="34" charset="0"/>
            </a:endParaRPr>
          </a:p>
          <a:p>
            <a:pPr marL="285750" indent="-285750">
              <a:buFont typeface="Wingdings" panose="05000000000000000000" pitchFamily="2" charset="2"/>
              <a:buChar char="q"/>
            </a:pPr>
            <a:endParaRPr lang="en-MY" sz="1200" dirty="0">
              <a:latin typeface="Century Gothic" panose="020B0502020202020204" pitchFamily="34" charset="0"/>
            </a:endParaRPr>
          </a:p>
          <a:p>
            <a:pPr marL="285750" indent="-285750">
              <a:buFont typeface="Wingdings" panose="05000000000000000000" pitchFamily="2" charset="2"/>
              <a:buChar char="q"/>
            </a:pPr>
            <a:endParaRPr lang="en-MY" sz="1200" dirty="0">
              <a:latin typeface="Century Gothic" panose="020B0502020202020204" pitchFamily="34" charset="0"/>
            </a:endParaRPr>
          </a:p>
        </p:txBody>
      </p:sp>
      <p:pic>
        <p:nvPicPr>
          <p:cNvPr id="32" name="Picture 31">
            <a:extLst>
              <a:ext uri="{FF2B5EF4-FFF2-40B4-BE49-F238E27FC236}">
                <a16:creationId xmlns:a16="http://schemas.microsoft.com/office/drawing/2014/main" id="{BE7FAAA8-C6D0-447B-BC75-0EFCEFEDC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049" y="1595557"/>
            <a:ext cx="678005" cy="678005"/>
          </a:xfrm>
          <a:prstGeom prst="rect">
            <a:avLst/>
          </a:prstGeom>
        </p:spPr>
      </p:pic>
      <p:sp>
        <p:nvSpPr>
          <p:cNvPr id="19" name="Google Shape;365;p26">
            <a:extLst>
              <a:ext uri="{FF2B5EF4-FFF2-40B4-BE49-F238E27FC236}">
                <a16:creationId xmlns:a16="http://schemas.microsoft.com/office/drawing/2014/main" id="{5D4340BA-8077-47DF-8ABC-517B14011E0B}"/>
              </a:ext>
            </a:extLst>
          </p:cNvPr>
          <p:cNvSpPr txBox="1">
            <a:spLocks/>
          </p:cNvSpPr>
          <p:nvPr/>
        </p:nvSpPr>
        <p:spPr>
          <a:xfrm>
            <a:off x="864679" y="52590"/>
            <a:ext cx="9534631" cy="65006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MY" sz="3600" b="1" dirty="0">
                <a:latin typeface="Century Gothic" panose="020B0502020202020204" pitchFamily="34" charset="0"/>
              </a:rPr>
              <a:t>General Guidelines for Visitors/Vendors</a:t>
            </a:r>
          </a:p>
        </p:txBody>
      </p:sp>
      <p:sp>
        <p:nvSpPr>
          <p:cNvPr id="21" name="Isosceles Triangle 20">
            <a:extLst>
              <a:ext uri="{FF2B5EF4-FFF2-40B4-BE49-F238E27FC236}">
                <a16:creationId xmlns:a16="http://schemas.microsoft.com/office/drawing/2014/main" id="{0C32C947-CD73-40F7-942C-53B50C4DA62C}"/>
              </a:ext>
            </a:extLst>
          </p:cNvPr>
          <p:cNvSpPr/>
          <p:nvPr/>
        </p:nvSpPr>
        <p:spPr>
          <a:xfrm rot="10800000">
            <a:off x="86554" y="118939"/>
            <a:ext cx="882436" cy="65006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TextBox 21">
            <a:extLst>
              <a:ext uri="{FF2B5EF4-FFF2-40B4-BE49-F238E27FC236}">
                <a16:creationId xmlns:a16="http://schemas.microsoft.com/office/drawing/2014/main" id="{E07EE1BB-6318-4D52-9972-772C7895D4AA}"/>
              </a:ext>
            </a:extLst>
          </p:cNvPr>
          <p:cNvSpPr txBox="1"/>
          <p:nvPr/>
        </p:nvSpPr>
        <p:spPr>
          <a:xfrm>
            <a:off x="293502" y="60572"/>
            <a:ext cx="495649" cy="461665"/>
          </a:xfrm>
          <a:prstGeom prst="rect">
            <a:avLst/>
          </a:prstGeom>
          <a:noFill/>
        </p:spPr>
        <p:txBody>
          <a:bodyPr wrap="none" rtlCol="0">
            <a:spAutoFit/>
          </a:bodyPr>
          <a:lstStyle/>
          <a:p>
            <a:r>
              <a:rPr lang="en-MY" sz="2400" b="1" dirty="0"/>
              <a:t>03</a:t>
            </a:r>
          </a:p>
        </p:txBody>
      </p:sp>
      <p:sp>
        <p:nvSpPr>
          <p:cNvPr id="31" name="Rectangle 30">
            <a:extLst>
              <a:ext uri="{FF2B5EF4-FFF2-40B4-BE49-F238E27FC236}">
                <a16:creationId xmlns:a16="http://schemas.microsoft.com/office/drawing/2014/main" id="{FCB732FB-E92A-4D32-B9D2-6CAD58ADD717}"/>
              </a:ext>
            </a:extLst>
          </p:cNvPr>
          <p:cNvSpPr/>
          <p:nvPr/>
        </p:nvSpPr>
        <p:spPr>
          <a:xfrm>
            <a:off x="2780885" y="1209533"/>
            <a:ext cx="2981907" cy="338554"/>
          </a:xfrm>
          <a:prstGeom prst="rect">
            <a:avLst/>
          </a:prstGeom>
        </p:spPr>
        <p:txBody>
          <a:bodyPr wrap="none">
            <a:spAutoFit/>
          </a:bodyPr>
          <a:lstStyle/>
          <a:p>
            <a:r>
              <a:rPr lang="en-MY" sz="1600" b="1" dirty="0">
                <a:latin typeface="Century Gothic" panose="020B0502020202020204" pitchFamily="34" charset="0"/>
              </a:rPr>
              <a:t>Upon Arrival at the Campus:</a:t>
            </a:r>
          </a:p>
        </p:txBody>
      </p:sp>
      <p:pic>
        <p:nvPicPr>
          <p:cNvPr id="15" name="Picture 14">
            <a:extLst>
              <a:ext uri="{FF2B5EF4-FFF2-40B4-BE49-F238E27FC236}">
                <a16:creationId xmlns:a16="http://schemas.microsoft.com/office/drawing/2014/main" id="{5DE05867-47C1-4919-9EAF-6723568D9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453" y="0"/>
            <a:ext cx="1631547" cy="56581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7F6D5839-2F61-4FAB-8D94-0A97904F8451}"/>
              </a:ext>
            </a:extLst>
          </p:cNvPr>
          <p:cNvPicPr>
            <a:picLocks noChangeAspect="1"/>
          </p:cNvPicPr>
          <p:nvPr/>
        </p:nvPicPr>
        <p:blipFill>
          <a:blip r:embed="rId4"/>
          <a:stretch>
            <a:fillRect/>
          </a:stretch>
        </p:blipFill>
        <p:spPr>
          <a:xfrm>
            <a:off x="2989977" y="2574554"/>
            <a:ext cx="1252630" cy="2334834"/>
          </a:xfrm>
          <a:prstGeom prst="rect">
            <a:avLst/>
          </a:prstGeom>
        </p:spPr>
      </p:pic>
    </p:spTree>
    <p:extLst>
      <p:ext uri="{BB962C8B-B14F-4D97-AF65-F5344CB8AC3E}">
        <p14:creationId xmlns:p14="http://schemas.microsoft.com/office/powerpoint/2010/main" val="403806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14462</TotalTime>
  <Words>3103</Words>
  <Application>Microsoft Office PowerPoint</Application>
  <PresentationFormat>Widescreen</PresentationFormat>
  <Paragraphs>397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Gothic</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md.helmi.a zainol</dc:creator>
  <cp:lastModifiedBy>User</cp:lastModifiedBy>
  <cp:revision>309</cp:revision>
  <dcterms:created xsi:type="dcterms:W3CDTF">2020-10-10T10:39:55Z</dcterms:created>
  <dcterms:modified xsi:type="dcterms:W3CDTF">2021-12-03T03:53:02Z</dcterms:modified>
</cp:coreProperties>
</file>