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A6884-5E48-4AA1-8249-B9230BD3CEE0}" v="15" dt="2024-04-30T06:32:19.4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584575" cy="5143500"/>
          </a:xfrm>
          <a:custGeom>
            <a:avLst/>
            <a:gdLst/>
            <a:ahLst/>
            <a:cxnLst/>
            <a:rect l="l" t="t" r="r" b="b"/>
            <a:pathLst>
              <a:path w="3584575" h="5143500">
                <a:moveTo>
                  <a:pt x="3584448" y="0"/>
                </a:moveTo>
                <a:lnTo>
                  <a:pt x="0" y="0"/>
                </a:lnTo>
                <a:lnTo>
                  <a:pt x="0" y="5143500"/>
                </a:lnTo>
                <a:lnTo>
                  <a:pt x="3584448" y="5143500"/>
                </a:lnTo>
                <a:lnTo>
                  <a:pt x="3584448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08703" y="637031"/>
            <a:ext cx="1945005" cy="58419"/>
          </a:xfrm>
          <a:custGeom>
            <a:avLst/>
            <a:gdLst/>
            <a:ahLst/>
            <a:cxnLst/>
            <a:rect l="l" t="t" r="r" b="b"/>
            <a:pathLst>
              <a:path w="1945004" h="58420">
                <a:moveTo>
                  <a:pt x="1944624" y="0"/>
                </a:moveTo>
                <a:lnTo>
                  <a:pt x="0" y="0"/>
                </a:lnTo>
                <a:lnTo>
                  <a:pt x="0" y="57912"/>
                </a:lnTo>
                <a:lnTo>
                  <a:pt x="1944624" y="57912"/>
                </a:lnTo>
                <a:lnTo>
                  <a:pt x="194462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8620" y="637031"/>
            <a:ext cx="2788920" cy="58419"/>
          </a:xfrm>
          <a:custGeom>
            <a:avLst/>
            <a:gdLst/>
            <a:ahLst/>
            <a:cxnLst/>
            <a:rect l="l" t="t" r="r" b="b"/>
            <a:pathLst>
              <a:path w="2788920" h="58420">
                <a:moveTo>
                  <a:pt x="2788920" y="0"/>
                </a:moveTo>
                <a:lnTo>
                  <a:pt x="0" y="0"/>
                </a:lnTo>
                <a:lnTo>
                  <a:pt x="0" y="57912"/>
                </a:lnTo>
                <a:lnTo>
                  <a:pt x="2788920" y="57912"/>
                </a:lnTo>
                <a:lnTo>
                  <a:pt x="2788920" y="0"/>
                </a:lnTo>
                <a:close/>
              </a:path>
            </a:pathLst>
          </a:custGeom>
          <a:solidFill>
            <a:srgbClr val="DEB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584575" cy="5143500"/>
          </a:xfrm>
          <a:custGeom>
            <a:avLst/>
            <a:gdLst/>
            <a:ahLst/>
            <a:cxnLst/>
            <a:rect l="l" t="t" r="r" b="b"/>
            <a:pathLst>
              <a:path w="3584575" h="5143500">
                <a:moveTo>
                  <a:pt x="3584448" y="0"/>
                </a:moveTo>
                <a:lnTo>
                  <a:pt x="0" y="0"/>
                </a:lnTo>
                <a:lnTo>
                  <a:pt x="0" y="5143500"/>
                </a:lnTo>
                <a:lnTo>
                  <a:pt x="3584448" y="5143500"/>
                </a:lnTo>
                <a:lnTo>
                  <a:pt x="3584448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08703" y="637031"/>
            <a:ext cx="1945005" cy="58419"/>
          </a:xfrm>
          <a:custGeom>
            <a:avLst/>
            <a:gdLst/>
            <a:ahLst/>
            <a:cxnLst/>
            <a:rect l="l" t="t" r="r" b="b"/>
            <a:pathLst>
              <a:path w="1945004" h="58420">
                <a:moveTo>
                  <a:pt x="1944624" y="0"/>
                </a:moveTo>
                <a:lnTo>
                  <a:pt x="0" y="0"/>
                </a:lnTo>
                <a:lnTo>
                  <a:pt x="0" y="57912"/>
                </a:lnTo>
                <a:lnTo>
                  <a:pt x="1944624" y="57912"/>
                </a:lnTo>
                <a:lnTo>
                  <a:pt x="194462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8620" y="637031"/>
            <a:ext cx="2788920" cy="58419"/>
          </a:xfrm>
          <a:custGeom>
            <a:avLst/>
            <a:gdLst/>
            <a:ahLst/>
            <a:cxnLst/>
            <a:rect l="l" t="t" r="r" b="b"/>
            <a:pathLst>
              <a:path w="2788920" h="58420">
                <a:moveTo>
                  <a:pt x="2788920" y="0"/>
                </a:moveTo>
                <a:lnTo>
                  <a:pt x="0" y="0"/>
                </a:lnTo>
                <a:lnTo>
                  <a:pt x="0" y="57912"/>
                </a:lnTo>
                <a:lnTo>
                  <a:pt x="2788920" y="57912"/>
                </a:lnTo>
                <a:lnTo>
                  <a:pt x="2788920" y="0"/>
                </a:lnTo>
                <a:close/>
              </a:path>
            </a:pathLst>
          </a:custGeom>
          <a:solidFill>
            <a:srgbClr val="DEB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8652" y="840486"/>
            <a:ext cx="168528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373" y="1390098"/>
            <a:ext cx="8493252" cy="2144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ur.syazana.lyana@mmu.edu.m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dia.fariha@mmu.edu.m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office.com/r/pFemKsa6A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1284" y="152400"/>
            <a:ext cx="3282696" cy="3415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212" y="152400"/>
            <a:ext cx="5419725" cy="3415665"/>
          </a:xfrm>
          <a:prstGeom prst="rect">
            <a:avLst/>
          </a:prstGeom>
          <a:solidFill>
            <a:srgbClr val="FFF4D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028700" marR="883919" algn="ctr">
              <a:lnSpc>
                <a:spcPct val="100000"/>
              </a:lnSpc>
            </a:pPr>
            <a:r>
              <a:rPr sz="3200" b="1" spc="-5" dirty="0">
                <a:solidFill>
                  <a:srgbClr val="62605A"/>
                </a:solidFill>
                <a:latin typeface="Arial"/>
                <a:cs typeface="Arial"/>
              </a:rPr>
              <a:t>Academic</a:t>
            </a:r>
            <a:r>
              <a:rPr sz="3200" b="1" spc="-85" dirty="0">
                <a:solidFill>
                  <a:srgbClr val="62605A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2605A"/>
                </a:solidFill>
                <a:latin typeface="Arial"/>
                <a:cs typeface="Arial"/>
              </a:rPr>
              <a:t>English  for</a:t>
            </a:r>
            <a:r>
              <a:rPr sz="3200" b="1" spc="-95" dirty="0">
                <a:solidFill>
                  <a:srgbClr val="62605A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2605A"/>
                </a:solidFill>
                <a:latin typeface="Arial"/>
                <a:cs typeface="Arial"/>
              </a:rPr>
              <a:t>Postgraduates  (AEP)</a:t>
            </a:r>
            <a:endParaRPr sz="3200" dirty="0">
              <a:latin typeface="Arial"/>
              <a:cs typeface="Arial"/>
            </a:endParaRPr>
          </a:p>
          <a:p>
            <a:pPr marL="137795" algn="ctr">
              <a:lnSpc>
                <a:spcPct val="100000"/>
              </a:lnSpc>
              <a:spcBef>
                <a:spcPts val="3010"/>
              </a:spcBef>
            </a:pPr>
            <a:r>
              <a:rPr sz="3400" dirty="0">
                <a:latin typeface="Times New Roman"/>
                <a:cs typeface="Times New Roman"/>
              </a:rPr>
              <a:t>Register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Now!</a:t>
            </a:r>
            <a:endParaRPr sz="3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212" y="3694176"/>
            <a:ext cx="8811895" cy="954749"/>
          </a:xfrm>
          <a:prstGeom prst="rect">
            <a:avLst/>
          </a:prstGeom>
          <a:solidFill>
            <a:srgbClr val="DEB736"/>
          </a:solidFill>
        </p:spPr>
        <p:txBody>
          <a:bodyPr vert="horz" wrap="square" lIns="0" tIns="56515" rIns="0" bIns="0" rtlCol="0">
            <a:spAutoFit/>
          </a:bodyPr>
          <a:lstStyle/>
          <a:p>
            <a:pPr marL="1358265">
              <a:lnSpc>
                <a:spcPts val="3335"/>
              </a:lnSpc>
              <a:spcBef>
                <a:spcPts val="445"/>
              </a:spcBef>
            </a:pPr>
            <a:r>
              <a:rPr lang="en-US" sz="3050" spc="-5" dirty="0">
                <a:latin typeface="Times New Roman"/>
                <a:cs typeface="Times New Roman"/>
              </a:rPr>
              <a:t>                  May 2024</a:t>
            </a:r>
            <a:r>
              <a:rPr sz="3050" spc="-1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Intake</a:t>
            </a:r>
            <a:endParaRPr lang="en-US" sz="3050" dirty="0">
              <a:latin typeface="Times New Roman"/>
              <a:cs typeface="Times New Roman"/>
            </a:endParaRPr>
          </a:p>
          <a:p>
            <a:pPr marL="1358265">
              <a:lnSpc>
                <a:spcPts val="3335"/>
              </a:lnSpc>
              <a:spcBef>
                <a:spcPts val="445"/>
              </a:spcBef>
            </a:pPr>
            <a:r>
              <a:rPr lang="en-US" sz="2750" spc="-5" dirty="0">
                <a:latin typeface="Times New Roman"/>
                <a:cs typeface="Times New Roman"/>
              </a:rPr>
              <a:t>                 13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lang="en-US" sz="2750" spc="-10" dirty="0">
                <a:latin typeface="Times New Roman"/>
                <a:cs typeface="Times New Roman"/>
              </a:rPr>
              <a:t>May </a:t>
            </a:r>
            <a:r>
              <a:rPr sz="2750" spc="-5" dirty="0">
                <a:latin typeface="Times New Roman"/>
                <a:cs typeface="Times New Roman"/>
              </a:rPr>
              <a:t>to </a:t>
            </a:r>
            <a:r>
              <a:rPr lang="en-US" sz="2750" spc="-5" dirty="0">
                <a:latin typeface="Times New Roman"/>
                <a:cs typeface="Times New Roman"/>
              </a:rPr>
              <a:t>5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lang="en-US" sz="2750" spc="-5" dirty="0">
                <a:latin typeface="Times New Roman"/>
                <a:cs typeface="Times New Roman"/>
              </a:rPr>
              <a:t>July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202</a:t>
            </a:r>
            <a:r>
              <a:rPr lang="en-US" sz="2750" dirty="0">
                <a:latin typeface="Times New Roman"/>
                <a:cs typeface="Times New Roman"/>
              </a:rPr>
              <a:t>4</a:t>
            </a:r>
            <a:endParaRPr sz="2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71470" y="840486"/>
            <a:ext cx="4476750" cy="16215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37185">
              <a:lnSpc>
                <a:spcPct val="100000"/>
              </a:lnSpc>
              <a:spcBef>
                <a:spcPts val="105"/>
              </a:spcBef>
              <a:buChar char="●"/>
              <a:tabLst>
                <a:tab pos="354965" algn="l"/>
                <a:tab pos="355600" algn="l"/>
              </a:tabLst>
            </a:pPr>
            <a:r>
              <a:rPr lang="en-US" sz="1700" dirty="0">
                <a:latin typeface="Arial"/>
                <a:cs typeface="Arial"/>
              </a:rPr>
              <a:t>Structuring and designing presentations</a:t>
            </a:r>
          </a:p>
          <a:p>
            <a:pPr marL="355600" indent="-337185">
              <a:lnSpc>
                <a:spcPct val="100000"/>
              </a:lnSpc>
              <a:spcBef>
                <a:spcPts val="105"/>
              </a:spcBef>
              <a:buChar char="●"/>
              <a:tabLst>
                <a:tab pos="354965" algn="l"/>
                <a:tab pos="355600" algn="l"/>
              </a:tabLst>
            </a:pPr>
            <a:r>
              <a:rPr lang="en-US" sz="1700" dirty="0">
                <a:latin typeface="Arial"/>
                <a:cs typeface="Arial"/>
              </a:rPr>
              <a:t>Participating in academic discussions and seminars</a:t>
            </a:r>
          </a:p>
          <a:p>
            <a:pPr marL="355600" indent="-337185">
              <a:lnSpc>
                <a:spcPct val="100000"/>
              </a:lnSpc>
              <a:spcBef>
                <a:spcPts val="105"/>
              </a:spcBef>
              <a:buChar char="●"/>
              <a:tabLst>
                <a:tab pos="354965" algn="l"/>
                <a:tab pos="355600" algn="l"/>
              </a:tabLst>
            </a:pPr>
            <a:r>
              <a:rPr lang="en-US" sz="1700" dirty="0">
                <a:latin typeface="Arial"/>
                <a:cs typeface="Arial"/>
              </a:rPr>
              <a:t>Delivering effective presentations</a:t>
            </a:r>
          </a:p>
          <a:p>
            <a:pPr marL="355600" indent="-337185">
              <a:lnSpc>
                <a:spcPct val="100000"/>
              </a:lnSpc>
              <a:spcBef>
                <a:spcPts val="105"/>
              </a:spcBef>
              <a:buChar char="●"/>
              <a:tabLst>
                <a:tab pos="354965" algn="l"/>
                <a:tab pos="355600" algn="l"/>
              </a:tabLst>
            </a:pPr>
            <a:r>
              <a:rPr lang="en-US" sz="1700" dirty="0">
                <a:latin typeface="Arial"/>
                <a:cs typeface="Arial"/>
              </a:rPr>
              <a:t>Engaging in academic debates and dialogue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EA7C8FD-7808-00E8-27F5-41B2FFB302D2}"/>
              </a:ext>
            </a:extLst>
          </p:cNvPr>
          <p:cNvSpPr txBox="1">
            <a:spLocks/>
          </p:cNvSpPr>
          <p:nvPr/>
        </p:nvSpPr>
        <p:spPr>
          <a:xfrm>
            <a:off x="387502" y="840486"/>
            <a:ext cx="2446655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MY" kern="0" spc="-5" dirty="0"/>
              <a:t>Module</a:t>
            </a:r>
            <a:r>
              <a:rPr lang="en-MY" kern="0" spc="10" dirty="0"/>
              <a:t> </a:t>
            </a:r>
            <a:r>
              <a:rPr lang="en-MY" kern="0" spc="-5" dirty="0"/>
              <a:t>3:</a:t>
            </a:r>
          </a:p>
          <a:p>
            <a:pPr marL="12700">
              <a:spcBef>
                <a:spcPts val="5"/>
              </a:spcBef>
            </a:pPr>
            <a:r>
              <a:rPr lang="en-MY" sz="2300" kern="0" dirty="0"/>
              <a:t>Speaking Skills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25374" y="840486"/>
            <a:ext cx="8493252" cy="15343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246245" indent="-323850">
              <a:lnSpc>
                <a:spcPct val="100000"/>
              </a:lnSpc>
              <a:spcBef>
                <a:spcPts val="365"/>
              </a:spcBef>
              <a:buChar char="●"/>
              <a:tabLst>
                <a:tab pos="4246245" algn="l"/>
                <a:tab pos="4246880" algn="l"/>
              </a:tabLst>
            </a:pPr>
            <a:r>
              <a:rPr lang="en-US" dirty="0"/>
              <a:t> Developing critical thinking skills for postgraduate students</a:t>
            </a:r>
          </a:p>
          <a:p>
            <a:pPr marL="4246245" indent="-323850">
              <a:lnSpc>
                <a:spcPct val="100000"/>
              </a:lnSpc>
              <a:spcBef>
                <a:spcPts val="365"/>
              </a:spcBef>
              <a:buChar char="●"/>
              <a:tabLst>
                <a:tab pos="4246245" algn="l"/>
                <a:tab pos="4246880" algn="l"/>
              </a:tabLst>
            </a:pPr>
            <a:r>
              <a:rPr lang="en-US" dirty="0"/>
              <a:t>• Evaluating arguments and evidence for research purposes</a:t>
            </a:r>
          </a:p>
          <a:p>
            <a:pPr marL="4246245" indent="-323850">
              <a:lnSpc>
                <a:spcPct val="100000"/>
              </a:lnSpc>
              <a:spcBef>
                <a:spcPts val="365"/>
              </a:spcBef>
              <a:buChar char="●"/>
              <a:tabLst>
                <a:tab pos="4246245" algn="l"/>
                <a:tab pos="4246880" algn="l"/>
              </a:tabLst>
            </a:pPr>
            <a:r>
              <a:rPr lang="en-US" dirty="0"/>
              <a:t>• Constructing reasoned and well-supported arguments</a:t>
            </a:r>
            <a:endParaRPr sz="16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8336F9B-9629-005E-4781-72350429BAAA}"/>
              </a:ext>
            </a:extLst>
          </p:cNvPr>
          <p:cNvSpPr txBox="1">
            <a:spLocks/>
          </p:cNvSpPr>
          <p:nvPr/>
        </p:nvSpPr>
        <p:spPr>
          <a:xfrm>
            <a:off x="387502" y="840486"/>
            <a:ext cx="2446655" cy="1150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MY" kern="0" spc="-5" dirty="0"/>
              <a:t>Module</a:t>
            </a:r>
            <a:r>
              <a:rPr lang="en-MY" kern="0" spc="10" dirty="0"/>
              <a:t> </a:t>
            </a:r>
            <a:r>
              <a:rPr lang="en-MY" kern="0" spc="-5" dirty="0"/>
              <a:t>4:</a:t>
            </a:r>
          </a:p>
          <a:p>
            <a:pPr marL="12700">
              <a:spcBef>
                <a:spcPts val="5"/>
              </a:spcBef>
            </a:pPr>
            <a:r>
              <a:rPr lang="en-MY" sz="2300" kern="0" dirty="0"/>
              <a:t>Critical Thinking and Analysis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2203" y="307847"/>
            <a:ext cx="3403092" cy="452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106" y="448183"/>
            <a:ext cx="4098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585858"/>
                </a:solidFill>
              </a:rPr>
              <a:t>For more information contact</a:t>
            </a:r>
            <a:r>
              <a:rPr sz="2200" spc="60" dirty="0">
                <a:solidFill>
                  <a:srgbClr val="585858"/>
                </a:solidFill>
              </a:rPr>
              <a:t> </a:t>
            </a:r>
            <a:r>
              <a:rPr sz="2200" spc="-5" dirty="0">
                <a:solidFill>
                  <a:srgbClr val="585858"/>
                </a:solidFill>
              </a:rPr>
              <a:t>: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500151" y="1352550"/>
            <a:ext cx="4394200" cy="291682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US" sz="2000" spc="-5" dirty="0">
                <a:latin typeface="Arial"/>
                <a:cs typeface="Arial"/>
              </a:rPr>
              <a:t>Nur Syazana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01</a:t>
            </a:r>
            <a:r>
              <a:rPr lang="en-US" sz="2000" spc="-5" dirty="0">
                <a:latin typeface="Arial"/>
                <a:cs typeface="Arial"/>
              </a:rPr>
              <a:t>3</a:t>
            </a:r>
            <a:r>
              <a:rPr lang="en-MY" sz="2000" spc="-5" dirty="0">
                <a:latin typeface="Arial"/>
                <a:cs typeface="Arial"/>
              </a:rPr>
              <a:t>-487 6910</a:t>
            </a:r>
            <a:endParaRPr lang="en-MY" sz="20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005"/>
              </a:spcBef>
            </a:pPr>
            <a:r>
              <a:rPr lang="en-MY" sz="2000" u="heavy" spc="-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3"/>
              </a:rPr>
              <a:t>nur.syazana.lyana@mmu.edu.my</a:t>
            </a:r>
            <a:endParaRPr lang="en-MY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MY" sz="2000" dirty="0">
                <a:latin typeface="Arial"/>
                <a:cs typeface="Arial"/>
              </a:rPr>
              <a:t>Nadia Fariha: 019-654 7861</a:t>
            </a:r>
          </a:p>
          <a:p>
            <a:pPr algn="ctr">
              <a:lnSpc>
                <a:spcPct val="100000"/>
              </a:lnSpc>
            </a:pPr>
            <a:r>
              <a:rPr lang="en-MY" sz="2000" dirty="0">
                <a:latin typeface="Arial"/>
                <a:cs typeface="Arial"/>
                <a:hlinkClick r:id="rId4"/>
              </a:rPr>
              <a:t>nadia.fariha@mmu.edu.my </a:t>
            </a:r>
            <a:endParaRPr lang="en-MY"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Note: Limited seats available! Register </a:t>
            </a:r>
            <a:r>
              <a:rPr sz="1800" i="1" dirty="0">
                <a:latin typeface="Arial"/>
                <a:cs typeface="Arial"/>
              </a:rPr>
              <a:t>with  </a:t>
            </a:r>
            <a:r>
              <a:rPr sz="1800" i="1" spc="-5" dirty="0">
                <a:latin typeface="Arial"/>
                <a:cs typeface="Arial"/>
              </a:rPr>
              <a:t>full </a:t>
            </a:r>
            <a:r>
              <a:rPr sz="1800" i="1" spc="-10" dirty="0">
                <a:latin typeface="Arial"/>
                <a:cs typeface="Arial"/>
              </a:rPr>
              <a:t>payment </a:t>
            </a:r>
            <a:r>
              <a:rPr sz="1800" i="1" dirty="0">
                <a:latin typeface="Arial"/>
                <a:cs typeface="Arial"/>
              </a:rPr>
              <a:t>to </a:t>
            </a:r>
            <a:r>
              <a:rPr sz="1800" i="1" spc="-5" dirty="0">
                <a:latin typeface="Arial"/>
                <a:cs typeface="Arial"/>
              </a:rPr>
              <a:t>secure your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seat.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62884" y="0"/>
              <a:ext cx="2618740" cy="1088390"/>
            </a:xfrm>
            <a:custGeom>
              <a:avLst/>
              <a:gdLst/>
              <a:ahLst/>
              <a:cxnLst/>
              <a:rect l="l" t="t" r="r" b="b"/>
              <a:pathLst>
                <a:path w="2618740" h="1088390">
                  <a:moveTo>
                    <a:pt x="2618232" y="0"/>
                  </a:moveTo>
                  <a:lnTo>
                    <a:pt x="1309116" y="0"/>
                  </a:lnTo>
                  <a:lnTo>
                    <a:pt x="0" y="0"/>
                  </a:lnTo>
                  <a:lnTo>
                    <a:pt x="1309116" y="1088136"/>
                  </a:lnTo>
                  <a:lnTo>
                    <a:pt x="2618232" y="0"/>
                  </a:lnTo>
                  <a:close/>
                </a:path>
              </a:pathLst>
            </a:custGeom>
            <a:solidFill>
              <a:srgbClr val="DEB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0"/>
              <a:ext cx="1309370" cy="1088390"/>
            </a:xfrm>
            <a:custGeom>
              <a:avLst/>
              <a:gdLst/>
              <a:ahLst/>
              <a:cxnLst/>
              <a:rect l="l" t="t" r="r" b="b"/>
              <a:pathLst>
                <a:path w="1309370" h="1088390">
                  <a:moveTo>
                    <a:pt x="1309115" y="0"/>
                  </a:moveTo>
                  <a:lnTo>
                    <a:pt x="0" y="0"/>
                  </a:lnTo>
                  <a:lnTo>
                    <a:pt x="0" y="1088136"/>
                  </a:lnTo>
                  <a:lnTo>
                    <a:pt x="1309115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4848" y="1412494"/>
            <a:ext cx="571309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spc="10" dirty="0"/>
              <a:t>Open to </a:t>
            </a:r>
            <a:r>
              <a:rPr sz="2650" spc="5" dirty="0"/>
              <a:t>all </a:t>
            </a:r>
            <a:r>
              <a:rPr sz="2650" spc="10" dirty="0"/>
              <a:t>Postgraduate</a:t>
            </a:r>
            <a:r>
              <a:rPr sz="2650" spc="35" dirty="0"/>
              <a:t> </a:t>
            </a:r>
            <a:r>
              <a:rPr sz="2650" spc="10" dirty="0"/>
              <a:t>Students!</a:t>
            </a:r>
            <a:endParaRPr sz="2650"/>
          </a:p>
        </p:txBody>
      </p:sp>
      <p:sp>
        <p:nvSpPr>
          <p:cNvPr id="7" name="object 7"/>
          <p:cNvSpPr txBox="1"/>
          <p:nvPr/>
        </p:nvSpPr>
        <p:spPr>
          <a:xfrm>
            <a:off x="2176652" y="2693210"/>
            <a:ext cx="5492115" cy="10299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505"/>
              </a:spcBef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MS Teams</a:t>
            </a:r>
            <a:endParaRPr sz="2000" dirty="0">
              <a:latin typeface="Arial"/>
              <a:cs typeface="Arial"/>
            </a:endParaRPr>
          </a:p>
          <a:p>
            <a:pPr marL="367665" indent="-337820">
              <a:lnSpc>
                <a:spcPct val="100000"/>
              </a:lnSpc>
              <a:spcBef>
                <a:spcPts val="350"/>
              </a:spcBef>
              <a:buFont typeface="Arial"/>
              <a:buChar char="●"/>
              <a:tabLst>
                <a:tab pos="367665" algn="l"/>
                <a:tab pos="368300" algn="l"/>
              </a:tabLst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Course Length: 8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weeks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(32</a:t>
            </a:r>
            <a:r>
              <a:rPr sz="17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hours)</a:t>
            </a:r>
            <a:endParaRPr sz="1700" dirty="0">
              <a:latin typeface="Arial"/>
              <a:cs typeface="Arial"/>
            </a:endParaRPr>
          </a:p>
          <a:p>
            <a:pPr marL="405765" indent="-393700">
              <a:lnSpc>
                <a:spcPct val="100000"/>
              </a:lnSpc>
              <a:spcBef>
                <a:spcPts val="310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Monday and Wednesday Evening: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6pm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8pm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120FA-203B-A95C-3CA5-A2B8D495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2" y="2743708"/>
            <a:ext cx="1547768" cy="1029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4500"/>
            <a:ext cx="762000" cy="856615"/>
          </a:xfrm>
          <a:custGeom>
            <a:avLst/>
            <a:gdLst/>
            <a:ahLst/>
            <a:cxnLst/>
            <a:rect l="l" t="t" r="r" b="b"/>
            <a:pathLst>
              <a:path w="762000" h="856614">
                <a:moveTo>
                  <a:pt x="0" y="0"/>
                </a:moveTo>
                <a:lnTo>
                  <a:pt x="0" y="856488"/>
                </a:lnTo>
                <a:lnTo>
                  <a:pt x="762000" y="42824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62000" cy="1286510"/>
            <a:chOff x="0" y="0"/>
            <a:chExt cx="762000" cy="12865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62000" cy="856615"/>
            </a:xfrm>
            <a:custGeom>
              <a:avLst/>
              <a:gdLst/>
              <a:ahLst/>
              <a:cxnLst/>
              <a:rect l="l" t="t" r="r" b="b"/>
              <a:pathLst>
                <a:path w="762000" h="856615">
                  <a:moveTo>
                    <a:pt x="0" y="0"/>
                  </a:moveTo>
                  <a:lnTo>
                    <a:pt x="0" y="856488"/>
                  </a:lnTo>
                  <a:lnTo>
                    <a:pt x="762000" y="428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8244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19">
                  <a:moveTo>
                    <a:pt x="762000" y="0"/>
                  </a:moveTo>
                  <a:lnTo>
                    <a:pt x="0" y="429005"/>
                  </a:lnTo>
                  <a:lnTo>
                    <a:pt x="762000" y="858011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24000" y="1714500"/>
            <a:ext cx="762000" cy="856615"/>
          </a:xfrm>
          <a:custGeom>
            <a:avLst/>
            <a:gdLst/>
            <a:ahLst/>
            <a:cxnLst/>
            <a:rect l="l" t="t" r="r" b="b"/>
            <a:pathLst>
              <a:path w="762000" h="856614">
                <a:moveTo>
                  <a:pt x="0" y="0"/>
                </a:moveTo>
                <a:lnTo>
                  <a:pt x="0" y="856488"/>
                </a:lnTo>
                <a:lnTo>
                  <a:pt x="762000" y="42824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4715255"/>
            <a:ext cx="762000" cy="428625"/>
          </a:xfrm>
          <a:custGeom>
            <a:avLst/>
            <a:gdLst/>
            <a:ahLst/>
            <a:cxnLst/>
            <a:rect l="l" t="t" r="r" b="b"/>
            <a:pathLst>
              <a:path w="762000" h="428625">
                <a:moveTo>
                  <a:pt x="762000" y="0"/>
                </a:moveTo>
                <a:lnTo>
                  <a:pt x="0" y="428243"/>
                </a:lnTo>
                <a:lnTo>
                  <a:pt x="762000" y="428243"/>
                </a:lnTo>
                <a:lnTo>
                  <a:pt x="7620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428244"/>
            <a:ext cx="762000" cy="858519"/>
          </a:xfrm>
          <a:custGeom>
            <a:avLst/>
            <a:gdLst/>
            <a:ahLst/>
            <a:cxnLst/>
            <a:rect l="l" t="t" r="r" b="b"/>
            <a:pathLst>
              <a:path w="762000" h="858519">
                <a:moveTo>
                  <a:pt x="762000" y="0"/>
                </a:moveTo>
                <a:lnTo>
                  <a:pt x="0" y="429005"/>
                </a:lnTo>
                <a:lnTo>
                  <a:pt x="762000" y="858011"/>
                </a:lnTo>
                <a:lnTo>
                  <a:pt x="7620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56488"/>
            <a:ext cx="762000" cy="858519"/>
          </a:xfrm>
          <a:custGeom>
            <a:avLst/>
            <a:gdLst/>
            <a:ahLst/>
            <a:cxnLst/>
            <a:rect l="l" t="t" r="r" b="b"/>
            <a:pathLst>
              <a:path w="762000" h="858519">
                <a:moveTo>
                  <a:pt x="0" y="0"/>
                </a:moveTo>
                <a:lnTo>
                  <a:pt x="0" y="858012"/>
                </a:lnTo>
                <a:lnTo>
                  <a:pt x="762000" y="42900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1286255"/>
            <a:ext cx="762000" cy="856615"/>
          </a:xfrm>
          <a:custGeom>
            <a:avLst/>
            <a:gdLst/>
            <a:ahLst/>
            <a:cxnLst/>
            <a:rect l="l" t="t" r="r" b="b"/>
            <a:pathLst>
              <a:path w="762000" h="856614">
                <a:moveTo>
                  <a:pt x="762000" y="0"/>
                </a:moveTo>
                <a:lnTo>
                  <a:pt x="0" y="428244"/>
                </a:lnTo>
                <a:lnTo>
                  <a:pt x="762000" y="856488"/>
                </a:lnTo>
                <a:lnTo>
                  <a:pt x="76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62000" y="0"/>
            <a:ext cx="762000" cy="1714500"/>
            <a:chOff x="762000" y="0"/>
            <a:chExt cx="762000" cy="1714500"/>
          </a:xfrm>
        </p:grpSpPr>
        <p:sp>
          <p:nvSpPr>
            <p:cNvPr id="12" name="object 12"/>
            <p:cNvSpPr/>
            <p:nvPr/>
          </p:nvSpPr>
          <p:spPr>
            <a:xfrm>
              <a:off x="762000" y="0"/>
              <a:ext cx="762000" cy="856615"/>
            </a:xfrm>
            <a:custGeom>
              <a:avLst/>
              <a:gdLst/>
              <a:ahLst/>
              <a:cxnLst/>
              <a:rect l="l" t="t" r="r" b="b"/>
              <a:pathLst>
                <a:path w="762000" h="856615">
                  <a:moveTo>
                    <a:pt x="762000" y="0"/>
                  </a:moveTo>
                  <a:lnTo>
                    <a:pt x="0" y="428244"/>
                  </a:lnTo>
                  <a:lnTo>
                    <a:pt x="762000" y="85648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856488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19">
                  <a:moveTo>
                    <a:pt x="762000" y="0"/>
                  </a:moveTo>
                  <a:lnTo>
                    <a:pt x="0" y="429006"/>
                  </a:lnTo>
                  <a:lnTo>
                    <a:pt x="762000" y="858012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4715255"/>
            <a:ext cx="762000" cy="428625"/>
          </a:xfrm>
          <a:custGeom>
            <a:avLst/>
            <a:gdLst/>
            <a:ahLst/>
            <a:cxnLst/>
            <a:rect l="l" t="t" r="r" b="b"/>
            <a:pathLst>
              <a:path w="762000" h="428625">
                <a:moveTo>
                  <a:pt x="762000" y="0"/>
                </a:moveTo>
                <a:lnTo>
                  <a:pt x="0" y="428243"/>
                </a:lnTo>
                <a:lnTo>
                  <a:pt x="762000" y="428243"/>
                </a:lnTo>
                <a:lnTo>
                  <a:pt x="76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762000" cy="428625"/>
          </a:xfrm>
          <a:custGeom>
            <a:avLst/>
            <a:gdLst/>
            <a:ahLst/>
            <a:cxnLst/>
            <a:rect l="l" t="t" r="r" b="b"/>
            <a:pathLst>
              <a:path w="762000" h="428625">
                <a:moveTo>
                  <a:pt x="762000" y="0"/>
                </a:moveTo>
                <a:lnTo>
                  <a:pt x="0" y="0"/>
                </a:lnTo>
                <a:lnTo>
                  <a:pt x="762000" y="428244"/>
                </a:lnTo>
                <a:lnTo>
                  <a:pt x="76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2286000" cy="2143125"/>
            <a:chOff x="0" y="0"/>
            <a:chExt cx="2286000" cy="2143125"/>
          </a:xfrm>
        </p:grpSpPr>
        <p:sp>
          <p:nvSpPr>
            <p:cNvPr id="17" name="object 17"/>
            <p:cNvSpPr/>
            <p:nvPr/>
          </p:nvSpPr>
          <p:spPr>
            <a:xfrm>
              <a:off x="762000" y="0"/>
              <a:ext cx="1524000" cy="2143125"/>
            </a:xfrm>
            <a:custGeom>
              <a:avLst/>
              <a:gdLst/>
              <a:ahLst/>
              <a:cxnLst/>
              <a:rect l="l" t="t" r="r" b="b"/>
              <a:pathLst>
                <a:path w="1524000" h="2143125">
                  <a:moveTo>
                    <a:pt x="762000" y="1714500"/>
                  </a:moveTo>
                  <a:lnTo>
                    <a:pt x="0" y="1286256"/>
                  </a:lnTo>
                  <a:lnTo>
                    <a:pt x="0" y="2142744"/>
                  </a:lnTo>
                  <a:lnTo>
                    <a:pt x="762000" y="1714500"/>
                  </a:lnTo>
                  <a:close/>
                </a:path>
                <a:path w="1524000" h="2143125">
                  <a:moveTo>
                    <a:pt x="762000" y="857250"/>
                  </a:moveTo>
                  <a:lnTo>
                    <a:pt x="0" y="428244"/>
                  </a:lnTo>
                  <a:lnTo>
                    <a:pt x="0" y="1286256"/>
                  </a:lnTo>
                  <a:lnTo>
                    <a:pt x="762000" y="857250"/>
                  </a:lnTo>
                  <a:close/>
                </a:path>
                <a:path w="1524000" h="2143125">
                  <a:moveTo>
                    <a:pt x="1524000" y="0"/>
                  </a:moveTo>
                  <a:lnTo>
                    <a:pt x="762000" y="0"/>
                  </a:lnTo>
                  <a:lnTo>
                    <a:pt x="1524000" y="428244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2286000" cy="2143125"/>
            </a:xfrm>
            <a:custGeom>
              <a:avLst/>
              <a:gdLst/>
              <a:ahLst/>
              <a:cxnLst/>
              <a:rect l="l" t="t" r="r" b="b"/>
              <a:pathLst>
                <a:path w="2286000" h="2143125">
                  <a:moveTo>
                    <a:pt x="762000" y="1286256"/>
                  </a:moveTo>
                  <a:lnTo>
                    <a:pt x="0" y="1714500"/>
                  </a:lnTo>
                  <a:lnTo>
                    <a:pt x="762000" y="2142744"/>
                  </a:lnTo>
                  <a:lnTo>
                    <a:pt x="762000" y="1286256"/>
                  </a:lnTo>
                  <a:close/>
                </a:path>
                <a:path w="2286000" h="2143125">
                  <a:moveTo>
                    <a:pt x="2286000" y="1285494"/>
                  </a:moveTo>
                  <a:lnTo>
                    <a:pt x="1524000" y="856488"/>
                  </a:lnTo>
                  <a:lnTo>
                    <a:pt x="1524000" y="1714500"/>
                  </a:lnTo>
                  <a:lnTo>
                    <a:pt x="2286000" y="1285494"/>
                  </a:lnTo>
                  <a:close/>
                </a:path>
                <a:path w="2286000" h="2143125">
                  <a:moveTo>
                    <a:pt x="2286000" y="428244"/>
                  </a:moveTo>
                  <a:lnTo>
                    <a:pt x="1524000" y="0"/>
                  </a:lnTo>
                  <a:lnTo>
                    <a:pt x="1524000" y="856488"/>
                  </a:lnTo>
                  <a:lnTo>
                    <a:pt x="2286000" y="428244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62000" y="4715255"/>
            <a:ext cx="762000" cy="428625"/>
          </a:xfrm>
          <a:custGeom>
            <a:avLst/>
            <a:gdLst/>
            <a:ahLst/>
            <a:cxnLst/>
            <a:rect l="l" t="t" r="r" b="b"/>
            <a:pathLst>
              <a:path w="762000" h="428625">
                <a:moveTo>
                  <a:pt x="0" y="0"/>
                </a:moveTo>
                <a:lnTo>
                  <a:pt x="0" y="428243"/>
                </a:lnTo>
                <a:lnTo>
                  <a:pt x="762000" y="428243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0" y="0"/>
            <a:ext cx="762000" cy="428625"/>
          </a:xfrm>
          <a:custGeom>
            <a:avLst/>
            <a:gdLst/>
            <a:ahLst/>
            <a:cxnLst/>
            <a:rect l="l" t="t" r="r" b="b"/>
            <a:pathLst>
              <a:path w="762000" h="428625">
                <a:moveTo>
                  <a:pt x="762000" y="0"/>
                </a:moveTo>
                <a:lnTo>
                  <a:pt x="0" y="0"/>
                </a:lnTo>
                <a:lnTo>
                  <a:pt x="0" y="428244"/>
                </a:lnTo>
                <a:lnTo>
                  <a:pt x="762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429000"/>
            <a:ext cx="762000" cy="856615"/>
          </a:xfrm>
          <a:custGeom>
            <a:avLst/>
            <a:gdLst/>
            <a:ahLst/>
            <a:cxnLst/>
            <a:rect l="l" t="t" r="r" b="b"/>
            <a:pathLst>
              <a:path w="762000" h="856614">
                <a:moveTo>
                  <a:pt x="0" y="0"/>
                </a:moveTo>
                <a:lnTo>
                  <a:pt x="0" y="856488"/>
                </a:lnTo>
                <a:lnTo>
                  <a:pt x="762000" y="42824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142744"/>
            <a:ext cx="762000" cy="858519"/>
          </a:xfrm>
          <a:custGeom>
            <a:avLst/>
            <a:gdLst/>
            <a:ahLst/>
            <a:cxnLst/>
            <a:rect l="l" t="t" r="r" b="b"/>
            <a:pathLst>
              <a:path w="762000" h="858519">
                <a:moveTo>
                  <a:pt x="762000" y="0"/>
                </a:moveTo>
                <a:lnTo>
                  <a:pt x="0" y="429006"/>
                </a:lnTo>
                <a:lnTo>
                  <a:pt x="762000" y="858012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0" y="3429000"/>
            <a:ext cx="762000" cy="856615"/>
          </a:xfrm>
          <a:custGeom>
            <a:avLst/>
            <a:gdLst/>
            <a:ahLst/>
            <a:cxnLst/>
            <a:rect l="l" t="t" r="r" b="b"/>
            <a:pathLst>
              <a:path w="762000" h="856614">
                <a:moveTo>
                  <a:pt x="0" y="0"/>
                </a:moveTo>
                <a:lnTo>
                  <a:pt x="0" y="856488"/>
                </a:lnTo>
                <a:lnTo>
                  <a:pt x="762000" y="428244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4000" y="2142744"/>
            <a:ext cx="762000" cy="858519"/>
          </a:xfrm>
          <a:custGeom>
            <a:avLst/>
            <a:gdLst/>
            <a:ahLst/>
            <a:cxnLst/>
            <a:rect l="l" t="t" r="r" b="b"/>
            <a:pathLst>
              <a:path w="762000" h="858519">
                <a:moveTo>
                  <a:pt x="762000" y="0"/>
                </a:moveTo>
                <a:lnTo>
                  <a:pt x="0" y="429006"/>
                </a:lnTo>
                <a:lnTo>
                  <a:pt x="762000" y="858012"/>
                </a:lnTo>
                <a:lnTo>
                  <a:pt x="7620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570988"/>
            <a:ext cx="762000" cy="858519"/>
          </a:xfrm>
          <a:custGeom>
            <a:avLst/>
            <a:gdLst/>
            <a:ahLst/>
            <a:cxnLst/>
            <a:rect l="l" t="t" r="r" b="b"/>
            <a:pathLst>
              <a:path w="762000" h="858520">
                <a:moveTo>
                  <a:pt x="0" y="0"/>
                </a:moveTo>
                <a:lnTo>
                  <a:pt x="0" y="858012"/>
                </a:lnTo>
                <a:lnTo>
                  <a:pt x="762000" y="42900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0" y="2142744"/>
            <a:ext cx="2286000" cy="3001010"/>
            <a:chOff x="0" y="2142744"/>
            <a:chExt cx="2286000" cy="3001010"/>
          </a:xfrm>
        </p:grpSpPr>
        <p:sp>
          <p:nvSpPr>
            <p:cNvPr id="27" name="object 27"/>
            <p:cNvSpPr/>
            <p:nvPr/>
          </p:nvSpPr>
          <p:spPr>
            <a:xfrm>
              <a:off x="1524000" y="3000755"/>
              <a:ext cx="762000" cy="856615"/>
            </a:xfrm>
            <a:custGeom>
              <a:avLst/>
              <a:gdLst/>
              <a:ahLst/>
              <a:cxnLst/>
              <a:rect l="l" t="t" r="r" b="b"/>
              <a:pathLst>
                <a:path w="762000" h="856614">
                  <a:moveTo>
                    <a:pt x="762000" y="0"/>
                  </a:moveTo>
                  <a:lnTo>
                    <a:pt x="0" y="428244"/>
                  </a:lnTo>
                  <a:lnTo>
                    <a:pt x="762000" y="85648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1999" y="2570988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20">
                  <a:moveTo>
                    <a:pt x="762000" y="0"/>
                  </a:moveTo>
                  <a:lnTo>
                    <a:pt x="0" y="429006"/>
                  </a:lnTo>
                  <a:lnTo>
                    <a:pt x="762000" y="858012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2000" y="2142743"/>
              <a:ext cx="762000" cy="1714500"/>
            </a:xfrm>
            <a:custGeom>
              <a:avLst/>
              <a:gdLst/>
              <a:ahLst/>
              <a:cxnLst/>
              <a:rect l="l" t="t" r="r" b="b"/>
              <a:pathLst>
                <a:path w="762000" h="1714500">
                  <a:moveTo>
                    <a:pt x="762000" y="1286256"/>
                  </a:moveTo>
                  <a:lnTo>
                    <a:pt x="0" y="858012"/>
                  </a:lnTo>
                  <a:lnTo>
                    <a:pt x="0" y="1714500"/>
                  </a:lnTo>
                  <a:lnTo>
                    <a:pt x="762000" y="1286256"/>
                  </a:lnTo>
                  <a:close/>
                </a:path>
                <a:path w="762000" h="1714500">
                  <a:moveTo>
                    <a:pt x="762000" y="429006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762000" y="42900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570987"/>
              <a:ext cx="2286000" cy="1286510"/>
            </a:xfrm>
            <a:custGeom>
              <a:avLst/>
              <a:gdLst/>
              <a:ahLst/>
              <a:cxnLst/>
              <a:rect l="l" t="t" r="r" b="b"/>
              <a:pathLst>
                <a:path w="2286000" h="1286510">
                  <a:moveTo>
                    <a:pt x="762000" y="429768"/>
                  </a:moveTo>
                  <a:lnTo>
                    <a:pt x="0" y="858012"/>
                  </a:lnTo>
                  <a:lnTo>
                    <a:pt x="762000" y="1286256"/>
                  </a:lnTo>
                  <a:lnTo>
                    <a:pt x="762000" y="429768"/>
                  </a:lnTo>
                  <a:close/>
                </a:path>
                <a:path w="2286000" h="1286510">
                  <a:moveTo>
                    <a:pt x="2286000" y="429006"/>
                  </a:moveTo>
                  <a:lnTo>
                    <a:pt x="1524000" y="0"/>
                  </a:lnTo>
                  <a:lnTo>
                    <a:pt x="1524000" y="858012"/>
                  </a:lnTo>
                  <a:lnTo>
                    <a:pt x="2286000" y="429006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3857244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20">
                  <a:moveTo>
                    <a:pt x="762000" y="0"/>
                  </a:moveTo>
                  <a:lnTo>
                    <a:pt x="0" y="429005"/>
                  </a:lnTo>
                  <a:lnTo>
                    <a:pt x="762000" y="858011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4000" y="3857244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20">
                  <a:moveTo>
                    <a:pt x="762000" y="0"/>
                  </a:moveTo>
                  <a:lnTo>
                    <a:pt x="0" y="429005"/>
                  </a:lnTo>
                  <a:lnTo>
                    <a:pt x="762000" y="858011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4287011"/>
              <a:ext cx="762000" cy="856615"/>
            </a:xfrm>
            <a:custGeom>
              <a:avLst/>
              <a:gdLst/>
              <a:ahLst/>
              <a:cxnLst/>
              <a:rect l="l" t="t" r="r" b="b"/>
              <a:pathLst>
                <a:path w="762000" h="856614">
                  <a:moveTo>
                    <a:pt x="0" y="0"/>
                  </a:moveTo>
                  <a:lnTo>
                    <a:pt x="0" y="856487"/>
                  </a:lnTo>
                  <a:lnTo>
                    <a:pt x="762000" y="428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1999" y="4287011"/>
              <a:ext cx="762000" cy="856615"/>
            </a:xfrm>
            <a:custGeom>
              <a:avLst/>
              <a:gdLst/>
              <a:ahLst/>
              <a:cxnLst/>
              <a:rect l="l" t="t" r="r" b="b"/>
              <a:pathLst>
                <a:path w="762000" h="856614">
                  <a:moveTo>
                    <a:pt x="762000" y="0"/>
                  </a:moveTo>
                  <a:lnTo>
                    <a:pt x="0" y="428244"/>
                  </a:lnTo>
                  <a:lnTo>
                    <a:pt x="762000" y="856487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1999" y="3857244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20">
                  <a:moveTo>
                    <a:pt x="0" y="0"/>
                  </a:moveTo>
                  <a:lnTo>
                    <a:pt x="0" y="858011"/>
                  </a:lnTo>
                  <a:lnTo>
                    <a:pt x="762000" y="429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4000" y="4285488"/>
              <a:ext cx="762000" cy="858519"/>
            </a:xfrm>
            <a:custGeom>
              <a:avLst/>
              <a:gdLst/>
              <a:ahLst/>
              <a:cxnLst/>
              <a:rect l="l" t="t" r="r" b="b"/>
              <a:pathLst>
                <a:path w="762000" h="858520">
                  <a:moveTo>
                    <a:pt x="0" y="0"/>
                  </a:moveTo>
                  <a:lnTo>
                    <a:pt x="0" y="858011"/>
                  </a:lnTo>
                  <a:lnTo>
                    <a:pt x="762000" y="429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948304" y="881633"/>
            <a:ext cx="55416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202020"/>
                </a:solidFill>
              </a:rPr>
              <a:t>Registration </a:t>
            </a:r>
            <a:r>
              <a:rPr sz="2300" dirty="0">
                <a:solidFill>
                  <a:srgbClr val="202020"/>
                </a:solidFill>
              </a:rPr>
              <a:t>deadline: </a:t>
            </a:r>
            <a:r>
              <a:rPr sz="2300" spc="10" dirty="0">
                <a:solidFill>
                  <a:srgbClr val="202020"/>
                </a:solidFill>
              </a:rPr>
              <a:t>8</a:t>
            </a:r>
            <a:r>
              <a:rPr sz="2250" spc="15" baseline="25925" dirty="0">
                <a:solidFill>
                  <a:srgbClr val="202020"/>
                </a:solidFill>
              </a:rPr>
              <a:t>th </a:t>
            </a:r>
            <a:r>
              <a:rPr lang="en-US" sz="2300" dirty="0">
                <a:solidFill>
                  <a:srgbClr val="202020"/>
                </a:solidFill>
              </a:rPr>
              <a:t>May</a:t>
            </a:r>
            <a:r>
              <a:rPr sz="2300" spc="-380" dirty="0">
                <a:solidFill>
                  <a:srgbClr val="202020"/>
                </a:solidFill>
              </a:rPr>
              <a:t> </a:t>
            </a:r>
            <a:r>
              <a:rPr sz="2300" dirty="0">
                <a:solidFill>
                  <a:srgbClr val="202020"/>
                </a:solidFill>
              </a:rPr>
              <a:t>202</a:t>
            </a:r>
            <a:r>
              <a:rPr lang="en-US" sz="2300" dirty="0">
                <a:solidFill>
                  <a:srgbClr val="202020"/>
                </a:solidFill>
              </a:rPr>
              <a:t>4</a:t>
            </a:r>
            <a:endParaRPr sz="2300" dirty="0"/>
          </a:p>
        </p:txBody>
      </p:sp>
      <p:sp>
        <p:nvSpPr>
          <p:cNvPr id="38" name="object 38"/>
          <p:cNvSpPr txBox="1"/>
          <p:nvPr/>
        </p:nvSpPr>
        <p:spPr>
          <a:xfrm>
            <a:off x="2973704" y="1994992"/>
            <a:ext cx="4798696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06060"/>
                </a:solidFill>
                <a:latin typeface="Arial"/>
                <a:cs typeface="Arial"/>
                <a:hlinkClick r:id="rId2"/>
              </a:rPr>
              <a:t>Register</a:t>
            </a:r>
            <a:r>
              <a:rPr sz="2000" b="1" spc="-45" dirty="0">
                <a:solidFill>
                  <a:srgbClr val="606060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b="1" spc="10" dirty="0">
                <a:solidFill>
                  <a:srgbClr val="606060"/>
                </a:solidFill>
                <a:latin typeface="Arial"/>
                <a:cs typeface="Arial"/>
                <a:hlinkClick r:id="rId2"/>
              </a:rPr>
              <a:t>Now</a:t>
            </a:r>
            <a:endParaRPr lang="en-US" sz="2000" b="1" spc="10" dirty="0">
              <a:solidFill>
                <a:srgbClr val="606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2000" dirty="0">
                <a:latin typeface="Arial"/>
                <a:cs typeface="Arial"/>
              </a:rPr>
              <a:t>[</a:t>
            </a:r>
            <a:r>
              <a:rPr lang="en-MY" sz="2000" dirty="0">
                <a:latin typeface="Arial"/>
                <a:cs typeface="Arial"/>
                <a:hlinkClick r:id="rId2"/>
              </a:rPr>
              <a:t>https://forms.office.com/r/pFemKsa6Av</a:t>
            </a:r>
            <a:r>
              <a:rPr lang="en-MY" sz="2000" dirty="0">
                <a:latin typeface="Arial"/>
                <a:cs typeface="Arial"/>
              </a:rPr>
              <a:t>]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0" name="Picture 39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687B57EE-351E-B007-C493-A97E735CF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7778"/>
            <a:ext cx="2078929" cy="20789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212" y="152400"/>
            <a:ext cx="5419725" cy="3415665"/>
          </a:xfrm>
          <a:custGeom>
            <a:avLst/>
            <a:gdLst/>
            <a:ahLst/>
            <a:cxnLst/>
            <a:rect l="l" t="t" r="r" b="b"/>
            <a:pathLst>
              <a:path w="5419725" h="3415665">
                <a:moveTo>
                  <a:pt x="5419344" y="0"/>
                </a:moveTo>
                <a:lnTo>
                  <a:pt x="0" y="0"/>
                </a:lnTo>
                <a:lnTo>
                  <a:pt x="0" y="3415284"/>
                </a:lnTo>
                <a:lnTo>
                  <a:pt x="5419344" y="3415284"/>
                </a:lnTo>
                <a:lnTo>
                  <a:pt x="5419344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212" y="152400"/>
            <a:ext cx="5419725" cy="303159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1900" b="1" spc="-5" dirty="0">
                <a:solidFill>
                  <a:srgbClr val="0000FF"/>
                </a:solidFill>
                <a:latin typeface="Arial"/>
                <a:cs typeface="Arial"/>
              </a:rPr>
              <a:t>Malaysian </a:t>
            </a:r>
            <a:r>
              <a:rPr sz="1900" b="1" dirty="0">
                <a:solidFill>
                  <a:srgbClr val="0000FF"/>
                </a:solidFill>
                <a:latin typeface="Arial"/>
                <a:cs typeface="Arial"/>
              </a:rPr>
              <a:t>(Local</a:t>
            </a:r>
            <a:r>
              <a:rPr sz="1900" b="1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FF"/>
                </a:solidFill>
                <a:latin typeface="Arial"/>
                <a:cs typeface="Arial"/>
              </a:rPr>
              <a:t>Transaction)</a:t>
            </a:r>
            <a:endParaRPr sz="1900" dirty="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</a:pPr>
            <a:r>
              <a:rPr lang="en-US" sz="1500" b="1" spc="-10" dirty="0">
                <a:latin typeface="Arial"/>
                <a:cs typeface="Arial"/>
              </a:rPr>
              <a:t>Choose Category: </a:t>
            </a:r>
            <a:r>
              <a:rPr lang="en-US" sz="1500" b="1" spc="-10" dirty="0">
                <a:solidFill>
                  <a:srgbClr val="FF0000"/>
                </a:solidFill>
                <a:latin typeface="Arial"/>
                <a:cs typeface="Arial"/>
              </a:rPr>
              <a:t>Short Course</a:t>
            </a:r>
          </a:p>
          <a:p>
            <a:pPr marL="80010">
              <a:lnSpc>
                <a:spcPct val="100000"/>
              </a:lnSpc>
            </a:pPr>
            <a:r>
              <a:rPr lang="en-US" sz="1500" b="1" spc="-10" dirty="0">
                <a:latin typeface="Arial"/>
                <a:cs typeface="Arial"/>
              </a:rPr>
              <a:t>Event Name: </a:t>
            </a:r>
            <a:r>
              <a:rPr lang="en-US" sz="1500" b="1" spc="-10" dirty="0">
                <a:solidFill>
                  <a:srgbClr val="FF0000"/>
                </a:solidFill>
                <a:latin typeface="Arial"/>
                <a:cs typeface="Arial"/>
              </a:rPr>
              <a:t>Academic English for</a:t>
            </a:r>
          </a:p>
          <a:p>
            <a:pPr marL="80010">
              <a:lnSpc>
                <a:spcPct val="100000"/>
              </a:lnSpc>
            </a:pPr>
            <a:r>
              <a:rPr lang="en-US" sz="1500" b="1" spc="-10" dirty="0">
                <a:solidFill>
                  <a:srgbClr val="FF0000"/>
                </a:solidFill>
                <a:latin typeface="Arial"/>
                <a:cs typeface="Arial"/>
              </a:rPr>
              <a:t>Postgraduates (AEP)</a:t>
            </a:r>
          </a:p>
          <a:p>
            <a:pPr marL="80010">
              <a:lnSpc>
                <a:spcPct val="100000"/>
              </a:lnSpc>
            </a:pPr>
            <a:r>
              <a:rPr lang="en-US" sz="1500" b="1" spc="-10" dirty="0">
                <a:latin typeface="Arial"/>
                <a:cs typeface="Arial"/>
              </a:rPr>
              <a:t>Choose Participant Type: </a:t>
            </a:r>
            <a:r>
              <a:rPr lang="en-US" sz="1500" b="1" spc="-10" dirty="0">
                <a:solidFill>
                  <a:srgbClr val="FF0000"/>
                </a:solidFill>
                <a:latin typeface="Arial"/>
                <a:cs typeface="Arial"/>
              </a:rPr>
              <a:t>Individual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0010"/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80010"/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International 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80010"/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(Transaction</a:t>
            </a:r>
            <a:r>
              <a:rPr sz="2000" b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outside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Malaysia)</a:t>
            </a:r>
            <a:endParaRPr sz="2000" dirty="0">
              <a:latin typeface="Arial"/>
              <a:cs typeface="Arial"/>
            </a:endParaRPr>
          </a:p>
          <a:p>
            <a:pPr marL="343535" indent="-212090">
              <a:lnSpc>
                <a:spcPts val="1710"/>
              </a:lnSpc>
              <a:spcBef>
                <a:spcPts val="1465"/>
              </a:spcBef>
              <a:buAutoNum type="arabicPeriod"/>
              <a:tabLst>
                <a:tab pos="344170" algn="l"/>
              </a:tabLst>
            </a:pPr>
            <a:r>
              <a:rPr sz="1500" b="1" dirty="0">
                <a:latin typeface="Arial"/>
                <a:cs typeface="Arial"/>
              </a:rPr>
              <a:t>Go to: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mmulanding.flywire.com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3535" indent="-212090">
              <a:lnSpc>
                <a:spcPts val="1710"/>
              </a:lnSpc>
              <a:buAutoNum type="arabicPeriod"/>
              <a:tabLst>
                <a:tab pos="344170" algn="l"/>
              </a:tabLst>
            </a:pPr>
            <a:r>
              <a:rPr sz="1500" b="1" spc="-5" dirty="0">
                <a:latin typeface="Arial"/>
                <a:cs typeface="Arial"/>
              </a:rPr>
              <a:t>Choose: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0000"/>
                </a:solidFill>
                <a:latin typeface="Arial"/>
                <a:cs typeface="Arial"/>
              </a:rPr>
              <a:t>Conference</a:t>
            </a: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212" y="3694176"/>
            <a:ext cx="8811895" cy="1297305"/>
          </a:xfrm>
          <a:prstGeom prst="rect">
            <a:avLst/>
          </a:prstGeom>
          <a:solidFill>
            <a:srgbClr val="DEB736"/>
          </a:solidFill>
        </p:spPr>
        <p:txBody>
          <a:bodyPr vert="horz" wrap="square" lIns="0" tIns="266700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2100"/>
              </a:spcBef>
            </a:pPr>
            <a:r>
              <a:rPr sz="2300" b="1" dirty="0">
                <a:latin typeface="Arial"/>
                <a:cs typeface="Arial"/>
              </a:rPr>
              <a:t>Pay </a:t>
            </a:r>
            <a:r>
              <a:rPr sz="2300" b="1" spc="-5" dirty="0">
                <a:latin typeface="Arial"/>
                <a:cs typeface="Arial"/>
              </a:rPr>
              <a:t>now </a:t>
            </a:r>
            <a:r>
              <a:rPr sz="2300" b="1" dirty="0">
                <a:latin typeface="Arial"/>
                <a:cs typeface="Arial"/>
              </a:rPr>
              <a:t>and secure </a:t>
            </a:r>
            <a:r>
              <a:rPr sz="2300" b="1" spc="-10" dirty="0">
                <a:latin typeface="Arial"/>
                <a:cs typeface="Arial"/>
              </a:rPr>
              <a:t>your</a:t>
            </a:r>
            <a:r>
              <a:rPr sz="2300" b="1" spc="-8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seat!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8755" y="1536191"/>
            <a:ext cx="2651760" cy="1085215"/>
          </a:xfrm>
          <a:prstGeom prst="rect">
            <a:avLst/>
          </a:prstGeom>
          <a:solidFill>
            <a:srgbClr val="EDFF41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497205">
              <a:lnSpc>
                <a:spcPct val="100000"/>
              </a:lnSpc>
            </a:pPr>
            <a:r>
              <a:rPr sz="2300" b="1" spc="-5" dirty="0">
                <a:latin typeface="Arial"/>
                <a:cs typeface="Arial"/>
              </a:rPr>
              <a:t>Fee:RM1600.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885FA5-A26B-2F07-7F50-386F8B50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52960"/>
            <a:ext cx="1114425" cy="495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E5ABB-AE5D-CE31-2EB6-E8B8BEC0F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74" y="477360"/>
            <a:ext cx="1071563" cy="1314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62CC80-B616-5B60-A54C-661655DC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796" y="2206859"/>
            <a:ext cx="1059941" cy="130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58" y="524382"/>
            <a:ext cx="75761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PROGRAMME SCHEDULE: Course Length: 8 </a:t>
            </a:r>
            <a:r>
              <a:rPr sz="2000" spc="5" dirty="0">
                <a:solidFill>
                  <a:srgbClr val="000000"/>
                </a:solidFill>
              </a:rPr>
              <a:t>weeks </a:t>
            </a:r>
            <a:r>
              <a:rPr sz="2000" dirty="0">
                <a:solidFill>
                  <a:srgbClr val="000000"/>
                </a:solidFill>
              </a:rPr>
              <a:t>(32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hours)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23152"/>
              </p:ext>
            </p:extLst>
          </p:nvPr>
        </p:nvGraphicFramePr>
        <p:xfrm>
          <a:off x="852042" y="1007388"/>
          <a:ext cx="7752079" cy="2811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13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Module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hours per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Academic Writing for PG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Reading and Vocabulary for PG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MY" sz="1400" b="1" dirty="0">
                          <a:latin typeface="Arial"/>
                          <a:cs typeface="Arial"/>
                        </a:rPr>
                        <a:t>2</a:t>
                      </a:r>
                      <a:endParaRPr lang="en-MY" sz="14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MY" sz="1400" b="1" dirty="0">
                          <a:latin typeface="Arial"/>
                          <a:cs typeface="Arial"/>
                        </a:rPr>
                        <a:t>2</a:t>
                      </a:r>
                      <a:endParaRPr lang="en-MY"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Academic Writing for PG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Reading and Vocabulary for PG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Academic Writing for PG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Reading and Vocabulary for PG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Academic Writing for PG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Reading and Vocabulary for PG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58" y="524382"/>
            <a:ext cx="75761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PROGRAMME SCHEDULE: Course Length: 8 </a:t>
            </a:r>
            <a:r>
              <a:rPr sz="2000" spc="5" dirty="0">
                <a:solidFill>
                  <a:srgbClr val="000000"/>
                </a:solidFill>
              </a:rPr>
              <a:t>weeks </a:t>
            </a:r>
            <a:r>
              <a:rPr sz="2000" dirty="0">
                <a:solidFill>
                  <a:srgbClr val="000000"/>
                </a:solidFill>
              </a:rPr>
              <a:t>(32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hours)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66639"/>
              </p:ext>
            </p:extLst>
          </p:nvPr>
        </p:nvGraphicFramePr>
        <p:xfrm>
          <a:off x="852042" y="1007388"/>
          <a:ext cx="7752079" cy="2805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13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Module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hours per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week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Academic Writing for PG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Speaking Skills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Critical Thinking and Analysis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Speaking Skills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Critical Thinking and Analysis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Speaking Skills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Critical Thinking and Analysis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1400" b="1" spc="-5" dirty="0">
                          <a:latin typeface="Arial"/>
                          <a:cs typeface="Arial"/>
                        </a:rPr>
                        <a:t>Speaking Skills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kumimoji="0" lang="en-MY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39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236595"/>
            <a:chOff x="0" y="0"/>
            <a:chExt cx="9144000" cy="323659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3236595"/>
            </a:xfrm>
            <a:custGeom>
              <a:avLst/>
              <a:gdLst/>
              <a:ahLst/>
              <a:cxnLst/>
              <a:rect l="l" t="t" r="r" b="b"/>
              <a:pathLst>
                <a:path w="9144000" h="3236595">
                  <a:moveTo>
                    <a:pt x="9144000" y="0"/>
                  </a:moveTo>
                  <a:lnTo>
                    <a:pt x="0" y="0"/>
                  </a:lnTo>
                  <a:lnTo>
                    <a:pt x="0" y="3061462"/>
                  </a:lnTo>
                  <a:lnTo>
                    <a:pt x="135797" y="3078065"/>
                  </a:lnTo>
                  <a:lnTo>
                    <a:pt x="268906" y="3093742"/>
                  </a:lnTo>
                  <a:lnTo>
                    <a:pt x="399382" y="3108508"/>
                  </a:lnTo>
                  <a:lnTo>
                    <a:pt x="527279" y="3122377"/>
                  </a:lnTo>
                  <a:lnTo>
                    <a:pt x="652653" y="3135366"/>
                  </a:lnTo>
                  <a:lnTo>
                    <a:pt x="775557" y="3147489"/>
                  </a:lnTo>
                  <a:lnTo>
                    <a:pt x="896047" y="3158762"/>
                  </a:lnTo>
                  <a:lnTo>
                    <a:pt x="1014179" y="3169201"/>
                  </a:lnTo>
                  <a:lnTo>
                    <a:pt x="1130006" y="3178821"/>
                  </a:lnTo>
                  <a:lnTo>
                    <a:pt x="1243584" y="3187638"/>
                  </a:lnTo>
                  <a:lnTo>
                    <a:pt x="1354967" y="3195666"/>
                  </a:lnTo>
                  <a:lnTo>
                    <a:pt x="1464210" y="3202922"/>
                  </a:lnTo>
                  <a:lnTo>
                    <a:pt x="1571368" y="3209421"/>
                  </a:lnTo>
                  <a:lnTo>
                    <a:pt x="1676497" y="3215177"/>
                  </a:lnTo>
                  <a:lnTo>
                    <a:pt x="1779651" y="3220208"/>
                  </a:lnTo>
                  <a:lnTo>
                    <a:pt x="1880884" y="3224527"/>
                  </a:lnTo>
                  <a:lnTo>
                    <a:pt x="1980252" y="3228151"/>
                  </a:lnTo>
                  <a:lnTo>
                    <a:pt x="2077809" y="3231095"/>
                  </a:lnTo>
                  <a:lnTo>
                    <a:pt x="2173611" y="3233374"/>
                  </a:lnTo>
                  <a:lnTo>
                    <a:pt x="2267712" y="3235004"/>
                  </a:lnTo>
                  <a:lnTo>
                    <a:pt x="2360166" y="3236001"/>
                  </a:lnTo>
                  <a:lnTo>
                    <a:pt x="2451030" y="3236379"/>
                  </a:lnTo>
                  <a:lnTo>
                    <a:pt x="2540358" y="3236154"/>
                  </a:lnTo>
                  <a:lnTo>
                    <a:pt x="2628205" y="3235342"/>
                  </a:lnTo>
                  <a:lnTo>
                    <a:pt x="2714625" y="3233957"/>
                  </a:lnTo>
                  <a:lnTo>
                    <a:pt x="2799673" y="3232016"/>
                  </a:lnTo>
                  <a:lnTo>
                    <a:pt x="2883404" y="3229534"/>
                  </a:lnTo>
                  <a:lnTo>
                    <a:pt x="2965874" y="3226526"/>
                  </a:lnTo>
                  <a:lnTo>
                    <a:pt x="3047137" y="3223008"/>
                  </a:lnTo>
                  <a:lnTo>
                    <a:pt x="3127248" y="3218995"/>
                  </a:lnTo>
                  <a:lnTo>
                    <a:pt x="3206261" y="3214503"/>
                  </a:lnTo>
                  <a:lnTo>
                    <a:pt x="3284232" y="3209547"/>
                  </a:lnTo>
                  <a:lnTo>
                    <a:pt x="3361215" y="3204142"/>
                  </a:lnTo>
                  <a:lnTo>
                    <a:pt x="3474958" y="3195227"/>
                  </a:lnTo>
                  <a:lnTo>
                    <a:pt x="3586788" y="3185390"/>
                  </a:lnTo>
                  <a:lnTo>
                    <a:pt x="3696890" y="3174683"/>
                  </a:lnTo>
                  <a:lnTo>
                    <a:pt x="3805449" y="3163158"/>
                  </a:lnTo>
                  <a:lnTo>
                    <a:pt x="3912650" y="3150866"/>
                  </a:lnTo>
                  <a:lnTo>
                    <a:pt x="4018678" y="3137860"/>
                  </a:lnTo>
                  <a:lnTo>
                    <a:pt x="4158544" y="3119499"/>
                  </a:lnTo>
                  <a:lnTo>
                    <a:pt x="4297094" y="3100084"/>
                  </a:lnTo>
                  <a:lnTo>
                    <a:pt x="4469099" y="3074522"/>
                  </a:lnTo>
                  <a:lnTo>
                    <a:pt x="4674900" y="3042270"/>
                  </a:lnTo>
                  <a:lnTo>
                    <a:pt x="5447109" y="2915817"/>
                  </a:lnTo>
                  <a:lnTo>
                    <a:pt x="5706733" y="2875166"/>
                  </a:lnTo>
                  <a:lnTo>
                    <a:pt x="5898626" y="2846663"/>
                  </a:lnTo>
                  <a:lnTo>
                    <a:pt x="6056666" y="2824366"/>
                  </a:lnTo>
                  <a:lnTo>
                    <a:pt x="6219205" y="2802651"/>
                  </a:lnTo>
                  <a:lnTo>
                    <a:pt x="6344326" y="2786822"/>
                  </a:lnTo>
                  <a:lnTo>
                    <a:pt x="6472410" y="2771442"/>
                  </a:lnTo>
                  <a:lnTo>
                    <a:pt x="6603641" y="2756563"/>
                  </a:lnTo>
                  <a:lnTo>
                    <a:pt x="6738205" y="2742238"/>
                  </a:lnTo>
                  <a:lnTo>
                    <a:pt x="6876287" y="2728518"/>
                  </a:lnTo>
                  <a:lnTo>
                    <a:pt x="7018073" y="2715456"/>
                  </a:lnTo>
                  <a:lnTo>
                    <a:pt x="7163747" y="2703104"/>
                  </a:lnTo>
                  <a:lnTo>
                    <a:pt x="7313495" y="2691514"/>
                  </a:lnTo>
                  <a:lnTo>
                    <a:pt x="7467502" y="2680738"/>
                  </a:lnTo>
                  <a:lnTo>
                    <a:pt x="7572631" y="2674032"/>
                  </a:lnTo>
                  <a:lnTo>
                    <a:pt x="7679789" y="2667726"/>
                  </a:lnTo>
                  <a:lnTo>
                    <a:pt x="7789032" y="2661836"/>
                  </a:lnTo>
                  <a:lnTo>
                    <a:pt x="7900416" y="2656377"/>
                  </a:lnTo>
                  <a:lnTo>
                    <a:pt x="8013993" y="2651364"/>
                  </a:lnTo>
                  <a:lnTo>
                    <a:pt x="8129820" y="2646814"/>
                  </a:lnTo>
                  <a:lnTo>
                    <a:pt x="8247952" y="2642741"/>
                  </a:lnTo>
                  <a:lnTo>
                    <a:pt x="8368442" y="2639162"/>
                  </a:lnTo>
                  <a:lnTo>
                    <a:pt x="8491347" y="2636090"/>
                  </a:lnTo>
                  <a:lnTo>
                    <a:pt x="8616720" y="2633543"/>
                  </a:lnTo>
                  <a:lnTo>
                    <a:pt x="8744617" y="2631534"/>
                  </a:lnTo>
                  <a:lnTo>
                    <a:pt x="8875093" y="2630081"/>
                  </a:lnTo>
                  <a:lnTo>
                    <a:pt x="9008202" y="2629197"/>
                  </a:lnTo>
                  <a:lnTo>
                    <a:pt x="9144000" y="26289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667"/>
              <a:ext cx="9143999" cy="31610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0550" y="3606495"/>
            <a:ext cx="15722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Modules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502" y="840486"/>
            <a:ext cx="2446655" cy="1150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Module</a:t>
            </a:r>
            <a:r>
              <a:rPr spc="10" dirty="0"/>
              <a:t> </a:t>
            </a:r>
            <a:r>
              <a:rPr spc="-5" dirty="0"/>
              <a:t>1: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300" dirty="0"/>
              <a:t>Academic Writing for PG</a:t>
            </a:r>
            <a:endParaRPr sz="2300" dirty="0"/>
          </a:p>
        </p:txBody>
      </p:sp>
      <p:sp>
        <p:nvSpPr>
          <p:cNvPr id="3" name="object 3"/>
          <p:cNvSpPr txBox="1"/>
          <p:nvPr/>
        </p:nvSpPr>
        <p:spPr>
          <a:xfrm>
            <a:off x="4085440" y="888492"/>
            <a:ext cx="4448810" cy="357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199390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Understanding academic writing conventions</a:t>
            </a:r>
          </a:p>
          <a:p>
            <a:pPr marL="329565" marR="199390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Structuring essays, reports, and research papers</a:t>
            </a:r>
          </a:p>
          <a:p>
            <a:pPr marL="329565" marR="199390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Incorporating evidence and citing sources effectively</a:t>
            </a:r>
          </a:p>
          <a:p>
            <a:pPr marL="329565" marR="199390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Grammar in Writing</a:t>
            </a:r>
          </a:p>
          <a:p>
            <a:pPr marL="786765" marR="199390" lvl="1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Tenses</a:t>
            </a:r>
          </a:p>
          <a:p>
            <a:pPr marL="786765" marR="199390" lvl="1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Modal verbs</a:t>
            </a:r>
          </a:p>
          <a:p>
            <a:pPr marL="786765" marR="199390" lvl="1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 Writing successful sentences: clause types (relative clauses, noun clauses, gerund clauses, prepositional clauses, adjective clauses, adverb clauses)</a:t>
            </a:r>
          </a:p>
          <a:p>
            <a:pPr marL="786765" marR="199390" lvl="1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Active-Passive sentences</a:t>
            </a:r>
          </a:p>
          <a:p>
            <a:pPr marL="329565" marR="199390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Synthesising, Paraphrasing &amp; Summarising Skills</a:t>
            </a:r>
          </a:p>
          <a:p>
            <a:pPr marL="329565" marR="199390" indent="-317500">
              <a:lnSpc>
                <a:spcPct val="114999"/>
              </a:lnSpc>
              <a:spcBef>
                <a:spcPts val="95"/>
              </a:spcBef>
              <a:buChar char="●"/>
              <a:tabLst>
                <a:tab pos="329565" algn="l"/>
                <a:tab pos="330200" algn="l"/>
              </a:tabLst>
            </a:pPr>
            <a:r>
              <a:rPr lang="en-MY" sz="1400" dirty="0">
                <a:solidFill>
                  <a:srgbClr val="434343"/>
                </a:solidFill>
                <a:latin typeface="Arial"/>
                <a:cs typeface="Arial"/>
              </a:rPr>
              <a:t>AI Assisted Writing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191000" y="840486"/>
            <a:ext cx="4446270" cy="38709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Active reading strategies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spcBef>
                <a:spcPts val="105"/>
              </a:spcBef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Reading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for gist:</a:t>
            </a:r>
            <a:r>
              <a:rPr lang="en-US" sz="1450" spc="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Skimming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spcBef>
                <a:spcPts val="105"/>
              </a:spcBef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Reading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for specific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information:</a:t>
            </a:r>
            <a:r>
              <a:rPr lang="en-US" sz="1450" spc="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Scanning</a:t>
            </a:r>
            <a:endParaRPr lang="en-US" sz="1450" spc="-5" dirty="0">
              <a:latin typeface="Arial"/>
              <a:cs typeface="Arial"/>
            </a:endParaRPr>
          </a:p>
          <a:p>
            <a:pPr marL="789940" lvl="1" indent="-320040">
              <a:spcBef>
                <a:spcPts val="105"/>
              </a:spcBef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Distinguishing main idea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and supporting  details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spcBef>
                <a:spcPts val="105"/>
              </a:spcBef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Differentiating between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facts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lang="en-US" sz="1450" spc="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opinions</a:t>
            </a:r>
            <a:endParaRPr lang="en-US" sz="1450" spc="-5" dirty="0">
              <a:latin typeface="Arial"/>
              <a:cs typeface="Arial"/>
            </a:endParaRPr>
          </a:p>
          <a:p>
            <a:pPr marL="789940" lvl="1" indent="-320040">
              <a:spcBef>
                <a:spcPts val="105"/>
              </a:spcBef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Making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inferences and drawing</a:t>
            </a:r>
            <a:r>
              <a:rPr lang="en-US" sz="1450" spc="1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conclusions</a:t>
            </a:r>
            <a:endParaRPr lang="en-US" sz="1450" dirty="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 err="1">
                <a:solidFill>
                  <a:srgbClr val="434343"/>
                </a:solidFill>
                <a:latin typeface="Arial"/>
                <a:cs typeface="Arial"/>
              </a:rPr>
              <a:t>Analysing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 and evaluating scholarly texts</a:t>
            </a:r>
          </a:p>
          <a:p>
            <a:pPr marL="789940" lvl="1" indent="-320040"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Evaluating author’s</a:t>
            </a:r>
            <a:r>
              <a:rPr lang="en-US" sz="1450" spc="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argument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Evaluating validity and credibility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of an</a:t>
            </a:r>
            <a:r>
              <a:rPr lang="en-US" sz="1450" spc="1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argument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Critical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synopsis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of a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text: The five</a:t>
            </a:r>
            <a:r>
              <a:rPr lang="en-US" sz="1450" spc="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questions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Strategies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to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Determine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the Meaning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lang="en-US" sz="1450" spc="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Unfamiliar</a:t>
            </a:r>
            <a:r>
              <a:rPr lang="en-US" sz="1450" dirty="0">
                <a:latin typeface="Arial"/>
                <a:cs typeface="Arial"/>
              </a:rPr>
              <a:t>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Words</a:t>
            </a:r>
            <a:endParaRPr lang="en-US" sz="1450" dirty="0">
              <a:latin typeface="Arial"/>
              <a:cs typeface="Arial"/>
            </a:endParaRPr>
          </a:p>
          <a:p>
            <a:pPr marL="789940" lvl="1" indent="-320040"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Research jargons: Understanding </a:t>
            </a:r>
            <a:r>
              <a:rPr lang="en-US" sz="1450" dirty="0">
                <a:solidFill>
                  <a:srgbClr val="434343"/>
                </a:solidFill>
                <a:latin typeface="Arial"/>
                <a:cs typeface="Arial"/>
              </a:rPr>
              <a:t>commonly used  terms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lang="en-US" sz="1450" spc="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concepts</a:t>
            </a:r>
          </a:p>
          <a:p>
            <a:pPr marL="332105" marR="5080" indent="-320040">
              <a:lnSpc>
                <a:spcPct val="100000"/>
              </a:lnSpc>
              <a:buSzPct val="103448"/>
              <a:buChar char="●"/>
              <a:tabLst>
                <a:tab pos="332105" algn="l"/>
                <a:tab pos="332740" algn="l"/>
              </a:tabLst>
            </a:pPr>
            <a:r>
              <a:rPr lang="en-US" sz="1450" spc="-5" dirty="0" err="1">
                <a:solidFill>
                  <a:srgbClr val="434343"/>
                </a:solidFill>
                <a:latin typeface="Arial"/>
                <a:cs typeface="Arial"/>
              </a:rPr>
              <a:t>Synthesising</a:t>
            </a:r>
            <a:r>
              <a:rPr lang="en-US" sz="1450" spc="-5" dirty="0">
                <a:solidFill>
                  <a:srgbClr val="434343"/>
                </a:solidFill>
                <a:latin typeface="Arial"/>
                <a:cs typeface="Arial"/>
              </a:rPr>
              <a:t> information from multiple sources</a:t>
            </a:r>
            <a:endParaRPr lang="en-US" sz="1450" dirty="0"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7AB308A8-D62A-DE03-820C-D7673A4018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502" y="840486"/>
            <a:ext cx="2446655" cy="1504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Module</a:t>
            </a:r>
            <a:r>
              <a:rPr spc="10" dirty="0"/>
              <a:t> </a:t>
            </a:r>
            <a:r>
              <a:rPr lang="en-US" spc="-5" dirty="0"/>
              <a:t>2</a:t>
            </a:r>
            <a:r>
              <a:rPr spc="-5" dirty="0"/>
              <a:t>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300" dirty="0"/>
              <a:t>Reading and Vocabulary for PG</a:t>
            </a:r>
            <a:endParaRPr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506</Words>
  <Application>Microsoft Office PowerPoint</Application>
  <PresentationFormat>On-screen Show (16:9)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Open to all Postgraduate Students!</vt:lpstr>
      <vt:lpstr>Registration deadline: 8th May 2024</vt:lpstr>
      <vt:lpstr>PowerPoint Presentation</vt:lpstr>
      <vt:lpstr>PROGRAMME SCHEDULE: Course Length: 8 weeks (32 hours)</vt:lpstr>
      <vt:lpstr>PROGRAMME SCHEDULE: Course Length: 8 weeks (32 hours)</vt:lpstr>
      <vt:lpstr>PowerPoint Presentation</vt:lpstr>
      <vt:lpstr>Module 1: Academic Writing for PG</vt:lpstr>
      <vt:lpstr>Module 2: Reading and Vocabulary for PG</vt:lpstr>
      <vt:lpstr>PowerPoint Presentation</vt:lpstr>
      <vt:lpstr>PowerPoint Presentation</vt:lpstr>
      <vt:lpstr>For more information contact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Thiba A/P Naraina Chetty</dc:creator>
  <cp:lastModifiedBy>Nur Syazana Lyana Bt Mohd Zubil</cp:lastModifiedBy>
  <cp:revision>2</cp:revision>
  <dcterms:created xsi:type="dcterms:W3CDTF">2023-05-26T06:25:50Z</dcterms:created>
  <dcterms:modified xsi:type="dcterms:W3CDTF">2024-04-30T06:32:59Z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2023-05-26T00:00:00Z</vt:filetime>
  </property>
</Properties>
</file>