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8" r:id="rId3"/>
    <p:sldId id="257" r:id="rId4"/>
    <p:sldId id="259" r:id="rId5"/>
    <p:sldId id="264" r:id="rId6"/>
    <p:sldId id="268" r:id="rId7"/>
    <p:sldId id="269" r:id="rId8"/>
    <p:sldId id="294" r:id="rId9"/>
    <p:sldId id="302" r:id="rId10"/>
    <p:sldId id="300" r:id="rId11"/>
    <p:sldId id="299" r:id="rId12"/>
    <p:sldId id="293" r:id="rId13"/>
    <p:sldId id="265" r:id="rId14"/>
    <p:sldId id="301" r:id="rId15"/>
    <p:sldId id="304" r:id="rId16"/>
    <p:sldId id="309" r:id="rId17"/>
    <p:sldId id="308" r:id="rId18"/>
  </p:sldIdLst>
  <p:sldSz cx="18288000" cy="10287000"/>
  <p:notesSz cx="6858000" cy="9144000"/>
  <p:embeddedFontLst>
    <p:embeddedFont>
      <p:font typeface="Bahnschrift SemiBold SemiConden" panose="020B0502040204020203" pitchFamily="34" charset="0"/>
      <p:bold r:id="rId20"/>
    </p:embeddedFont>
    <p:embeddedFont>
      <p:font typeface="Bahnschrift SemiCondensed" panose="020B0502040204020203" pitchFamily="34" charset="0"/>
      <p:regular r:id="rId21"/>
      <p:bold r:id="rId22"/>
    </p:embeddedFont>
    <p:embeddedFont>
      <p:font typeface="Bahnschrift SemiLight Condensed" panose="020B0502040204020203" pitchFamily="34" charset="0"/>
      <p:regular r:id="rId23"/>
    </p:embeddedFont>
    <p:embeddedFont>
      <p:font typeface="Bebas Neue" panose="020B0606020202050201" pitchFamily="34" charset="0"/>
      <p:regular r:id="rId24"/>
    </p:embeddedFont>
    <p:embeddedFont>
      <p:font typeface="Bebas Neue Bold" panose="020B0604020202020204" charset="0"/>
      <p:regular r:id="rId25"/>
    </p:embeddedFont>
    <p:embeddedFont>
      <p:font typeface="Berlin Sans FB" panose="020E0602020502020306" pitchFamily="34" charset="0"/>
      <p:regular r:id="rId26"/>
      <p:bold r:id="rId27"/>
    </p:embeddedFont>
    <p:embeddedFont>
      <p:font typeface="Berlin Sans FB Demi" panose="020E0802020502020306" pitchFamily="34" charset="0"/>
      <p:bold r:id="rId28"/>
    </p:embeddedFont>
    <p:embeddedFont>
      <p:font typeface="Breathing" panose="02000500000000000000" charset="0"/>
      <p:regular r:id="rId29"/>
    </p:embeddedFont>
    <p:embeddedFont>
      <p:font typeface="Calibri" panose="020F0502020204030204" pitchFamily="34" charset="0"/>
      <p:regular r:id="rId30"/>
      <p:bold r:id="rId31"/>
      <p:italic r:id="rId32"/>
      <p:boldItalic r:id="rId33"/>
    </p:embeddedFont>
    <p:embeddedFont>
      <p:font typeface="Montserrat" panose="00000500000000000000" pitchFamily="2"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99FF"/>
    <a:srgbClr val="FF66CC"/>
    <a:srgbClr val="FF0066"/>
    <a:srgbClr val="990099"/>
    <a:srgbClr val="008080"/>
    <a:srgbClr val="009999"/>
    <a:srgbClr val="339966"/>
    <a:srgbClr val="8DFBF6"/>
    <a:srgbClr val="0BC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2" autoAdjust="0"/>
    <p:restoredTop sz="94249" autoAdjust="0"/>
  </p:normalViewPr>
  <p:slideViewPr>
    <p:cSldViewPr>
      <p:cViewPr varScale="1">
        <p:scale>
          <a:sx n="48" d="100"/>
          <a:sy n="48" d="100"/>
        </p:scale>
        <p:origin x="66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E3700-9CB6-476A-8692-9E75FD3F85B3}" type="datetimeFigureOut">
              <a:rPr lang="en-MY" smtClean="0"/>
              <a:t>25/8/2023</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64249-BB2E-4AA8-9152-A70A18BB2A78}" type="slidenum">
              <a:rPr lang="en-MY" smtClean="0"/>
              <a:t>‹#›</a:t>
            </a:fld>
            <a:endParaRPr lang="en-MY"/>
          </a:p>
        </p:txBody>
      </p:sp>
    </p:spTree>
    <p:extLst>
      <p:ext uri="{BB962C8B-B14F-4D97-AF65-F5344CB8AC3E}">
        <p14:creationId xmlns:p14="http://schemas.microsoft.com/office/powerpoint/2010/main" val="130891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F3964249-BB2E-4AA8-9152-A70A18BB2A78}" type="slidenum">
              <a:rPr lang="en-MY" smtClean="0"/>
              <a:t>1</a:t>
            </a:fld>
            <a:endParaRPr lang="en-MY"/>
          </a:p>
        </p:txBody>
      </p:sp>
    </p:spTree>
    <p:extLst>
      <p:ext uri="{BB962C8B-B14F-4D97-AF65-F5344CB8AC3E}">
        <p14:creationId xmlns:p14="http://schemas.microsoft.com/office/powerpoint/2010/main" val="3603203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sv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sv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6.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Application%20guidelines%20for%20returning%20students.pptx"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8D93"/>
        </a:solidFill>
        <a:effectLst/>
      </p:bgPr>
    </p:bg>
    <p:spTree>
      <p:nvGrpSpPr>
        <p:cNvPr id="1" name=""/>
        <p:cNvGrpSpPr/>
        <p:nvPr/>
      </p:nvGrpSpPr>
      <p:grpSpPr>
        <a:xfrm>
          <a:off x="0" y="0"/>
          <a:ext cx="0" cy="0"/>
          <a:chOff x="0" y="0"/>
          <a:chExt cx="0" cy="0"/>
        </a:xfrm>
      </p:grpSpPr>
      <p:pic>
        <p:nvPicPr>
          <p:cNvPr id="1046" name="Picture 22">
            <a:extLst>
              <a:ext uri="{FF2B5EF4-FFF2-40B4-BE49-F238E27FC236}">
                <a16:creationId xmlns:a16="http://schemas.microsoft.com/office/drawing/2014/main" id="{B7688780-0AEB-1396-D36B-45A8CD12AA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94" t="29023" r="11143"/>
          <a:stretch/>
        </p:blipFill>
        <p:spPr bwMode="auto">
          <a:xfrm>
            <a:off x="304801" y="-284418"/>
            <a:ext cx="17983199" cy="1059796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2">
            <a:extLst>
              <a:ext uri="{FF2B5EF4-FFF2-40B4-BE49-F238E27FC236}">
                <a16:creationId xmlns:a16="http://schemas.microsoft.com/office/drawing/2014/main" id="{E3D76865-B06C-1B63-3A49-293512C1B703}"/>
              </a:ext>
            </a:extLst>
          </p:cNvPr>
          <p:cNvGrpSpPr>
            <a:grpSpLocks noChangeAspect="1"/>
          </p:cNvGrpSpPr>
          <p:nvPr/>
        </p:nvGrpSpPr>
        <p:grpSpPr>
          <a:xfrm rot="11921729">
            <a:off x="-2404308" y="-4249429"/>
            <a:ext cx="12420600" cy="15569900"/>
            <a:chOff x="0" y="0"/>
            <a:chExt cx="5933440" cy="6352286"/>
          </a:xfrm>
          <a:solidFill>
            <a:srgbClr val="F8F8F8"/>
          </a:solidFill>
        </p:grpSpPr>
        <p:sp>
          <p:nvSpPr>
            <p:cNvPr id="19" name="Freeform 3">
              <a:extLst>
                <a:ext uri="{FF2B5EF4-FFF2-40B4-BE49-F238E27FC236}">
                  <a16:creationId xmlns:a16="http://schemas.microsoft.com/office/drawing/2014/main" id="{3E7A79AC-0906-5820-1286-C8D779980DA6}"/>
                </a:ext>
              </a:extLst>
            </p:cNvPr>
            <p:cNvSpPr/>
            <p:nvPr/>
          </p:nvSpPr>
          <p:spPr>
            <a:xfrm>
              <a:off x="-130429" y="-589915"/>
              <a:ext cx="6274054" cy="7025767"/>
            </a:xfrm>
            <a:custGeom>
              <a:avLst/>
              <a:gdLst/>
              <a:ahLst/>
              <a:cxnLst/>
              <a:rect l="l" t="t" r="r" b="b"/>
              <a:pathLst>
                <a:path w="6274054" h="7025767">
                  <a:moveTo>
                    <a:pt x="6045073" y="6923913"/>
                  </a:moveTo>
                  <a:cubicBezTo>
                    <a:pt x="4541393" y="6946011"/>
                    <a:pt x="2941320" y="6924929"/>
                    <a:pt x="1445641" y="6933946"/>
                  </a:cubicBezTo>
                  <a:cubicBezTo>
                    <a:pt x="1132586" y="6926707"/>
                    <a:pt x="794131" y="6947408"/>
                    <a:pt x="467741" y="6934708"/>
                  </a:cubicBezTo>
                  <a:cubicBezTo>
                    <a:pt x="394335" y="6926961"/>
                    <a:pt x="0" y="7025767"/>
                    <a:pt x="252984" y="6679565"/>
                  </a:cubicBezTo>
                  <a:cubicBezTo>
                    <a:pt x="343789" y="6624066"/>
                    <a:pt x="240284" y="6527927"/>
                    <a:pt x="271145" y="6440297"/>
                  </a:cubicBezTo>
                  <a:cubicBezTo>
                    <a:pt x="385064" y="6325997"/>
                    <a:pt x="253365" y="6154420"/>
                    <a:pt x="180086" y="5980684"/>
                  </a:cubicBezTo>
                  <a:cubicBezTo>
                    <a:pt x="173990" y="5836285"/>
                    <a:pt x="293243" y="5720080"/>
                    <a:pt x="219710" y="5566283"/>
                  </a:cubicBezTo>
                  <a:cubicBezTo>
                    <a:pt x="226441" y="5493258"/>
                    <a:pt x="222504" y="5364861"/>
                    <a:pt x="154813" y="5303520"/>
                  </a:cubicBezTo>
                  <a:cubicBezTo>
                    <a:pt x="60960" y="5252847"/>
                    <a:pt x="270002" y="5097907"/>
                    <a:pt x="241554" y="4958969"/>
                  </a:cubicBezTo>
                  <a:cubicBezTo>
                    <a:pt x="249936" y="4830953"/>
                    <a:pt x="239776" y="4682617"/>
                    <a:pt x="214249" y="4531233"/>
                  </a:cubicBezTo>
                  <a:cubicBezTo>
                    <a:pt x="220726" y="4479290"/>
                    <a:pt x="249301" y="4431538"/>
                    <a:pt x="237998" y="4381627"/>
                  </a:cubicBezTo>
                  <a:cubicBezTo>
                    <a:pt x="241808" y="4308856"/>
                    <a:pt x="334137" y="4236085"/>
                    <a:pt x="266065" y="4175125"/>
                  </a:cubicBezTo>
                  <a:cubicBezTo>
                    <a:pt x="254254" y="4164838"/>
                    <a:pt x="267970" y="4147439"/>
                    <a:pt x="282829" y="4128770"/>
                  </a:cubicBezTo>
                  <a:cubicBezTo>
                    <a:pt x="272288" y="4119118"/>
                    <a:pt x="185801" y="3975735"/>
                    <a:pt x="223901" y="3916807"/>
                  </a:cubicBezTo>
                  <a:cubicBezTo>
                    <a:pt x="221742" y="3853180"/>
                    <a:pt x="297942" y="3860546"/>
                    <a:pt x="224155" y="3721735"/>
                  </a:cubicBezTo>
                  <a:cubicBezTo>
                    <a:pt x="175133" y="3708019"/>
                    <a:pt x="331470" y="3537712"/>
                    <a:pt x="398399" y="3410585"/>
                  </a:cubicBezTo>
                  <a:cubicBezTo>
                    <a:pt x="378841" y="3338195"/>
                    <a:pt x="428498" y="3276092"/>
                    <a:pt x="449453" y="3202940"/>
                  </a:cubicBezTo>
                  <a:cubicBezTo>
                    <a:pt x="471805" y="3096514"/>
                    <a:pt x="449199" y="3031236"/>
                    <a:pt x="565150" y="2936113"/>
                  </a:cubicBezTo>
                  <a:cubicBezTo>
                    <a:pt x="599186" y="2862453"/>
                    <a:pt x="512953" y="2778633"/>
                    <a:pt x="556133" y="2666238"/>
                  </a:cubicBezTo>
                  <a:cubicBezTo>
                    <a:pt x="537337" y="2651125"/>
                    <a:pt x="590296" y="2634107"/>
                    <a:pt x="556260" y="2608453"/>
                  </a:cubicBezTo>
                  <a:cubicBezTo>
                    <a:pt x="541147" y="2588133"/>
                    <a:pt x="510794" y="2592324"/>
                    <a:pt x="540258" y="2549906"/>
                  </a:cubicBezTo>
                  <a:cubicBezTo>
                    <a:pt x="529717" y="2532888"/>
                    <a:pt x="574294" y="2410587"/>
                    <a:pt x="550672" y="2322068"/>
                  </a:cubicBezTo>
                  <a:cubicBezTo>
                    <a:pt x="546608" y="2311400"/>
                    <a:pt x="613410" y="2273427"/>
                    <a:pt x="586867" y="2247265"/>
                  </a:cubicBezTo>
                  <a:cubicBezTo>
                    <a:pt x="616839" y="2186432"/>
                    <a:pt x="518795" y="2149983"/>
                    <a:pt x="601853" y="2010791"/>
                  </a:cubicBezTo>
                  <a:cubicBezTo>
                    <a:pt x="553847" y="1976120"/>
                    <a:pt x="571500" y="1934718"/>
                    <a:pt x="567309" y="1894078"/>
                  </a:cubicBezTo>
                  <a:cubicBezTo>
                    <a:pt x="623316" y="1828038"/>
                    <a:pt x="645541" y="1689481"/>
                    <a:pt x="770382" y="1441196"/>
                  </a:cubicBezTo>
                  <a:cubicBezTo>
                    <a:pt x="836422" y="1354836"/>
                    <a:pt x="828294" y="1225042"/>
                    <a:pt x="912749" y="1005078"/>
                  </a:cubicBezTo>
                  <a:cubicBezTo>
                    <a:pt x="886714" y="977011"/>
                    <a:pt x="1022477" y="986790"/>
                    <a:pt x="1114298" y="806831"/>
                  </a:cubicBezTo>
                  <a:cubicBezTo>
                    <a:pt x="1098804" y="738886"/>
                    <a:pt x="1201293" y="676021"/>
                    <a:pt x="1157986" y="599567"/>
                  </a:cubicBezTo>
                  <a:cubicBezTo>
                    <a:pt x="1570228" y="609219"/>
                    <a:pt x="2071116" y="598805"/>
                    <a:pt x="2572766" y="601599"/>
                  </a:cubicBezTo>
                  <a:cubicBezTo>
                    <a:pt x="3586988" y="605282"/>
                    <a:pt x="4528185" y="602742"/>
                    <a:pt x="5528818" y="601853"/>
                  </a:cubicBezTo>
                  <a:cubicBezTo>
                    <a:pt x="6274054" y="693420"/>
                    <a:pt x="6000750" y="0"/>
                    <a:pt x="6063869" y="2884424"/>
                  </a:cubicBezTo>
                  <a:cubicBezTo>
                    <a:pt x="6029833" y="4200398"/>
                    <a:pt x="6083554" y="5679694"/>
                    <a:pt x="6045073" y="6923913"/>
                  </a:cubicBezTo>
                  <a:close/>
                </a:path>
              </a:pathLst>
            </a:custGeom>
            <a:grpFill/>
            <a:ln w="12700">
              <a:solidFill>
                <a:srgbClr val="000000"/>
              </a:solidFill>
            </a:ln>
          </p:spPr>
          <p:txBody>
            <a:bodyPr/>
            <a:lstStyle/>
            <a:p>
              <a:endParaRPr lang="en-MY"/>
            </a:p>
          </p:txBody>
        </p:sp>
      </p:grpSp>
      <p:pic>
        <p:nvPicPr>
          <p:cNvPr id="1052" name="Picture 28" descr="Mmu University Logo">
            <a:extLst>
              <a:ext uri="{FF2B5EF4-FFF2-40B4-BE49-F238E27FC236}">
                <a16:creationId xmlns:a16="http://schemas.microsoft.com/office/drawing/2014/main" id="{B8C95423-F2B1-D610-9462-D9B95F4AFE8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1" t="14241" r="12316" b="15016"/>
          <a:stretch/>
        </p:blipFill>
        <p:spPr bwMode="auto">
          <a:xfrm>
            <a:off x="15782399" y="-3195"/>
            <a:ext cx="2450823" cy="2341898"/>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1"/>
          <p:cNvSpPr/>
          <p:nvPr/>
        </p:nvSpPr>
        <p:spPr>
          <a:xfrm>
            <a:off x="8207636" y="8042428"/>
            <a:ext cx="2221693" cy="1215872"/>
          </a:xfrm>
          <a:custGeom>
            <a:avLst/>
            <a:gdLst/>
            <a:ahLst/>
            <a:cxnLst/>
            <a:rect l="l" t="t" r="r" b="b"/>
            <a:pathLst>
              <a:path w="2221693" h="1215872">
                <a:moveTo>
                  <a:pt x="0" y="0"/>
                </a:moveTo>
                <a:lnTo>
                  <a:pt x="2221693" y="0"/>
                </a:lnTo>
                <a:lnTo>
                  <a:pt x="2221693" y="1215872"/>
                </a:lnTo>
                <a:lnTo>
                  <a:pt x="0" y="12158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2" name="TextBox 12"/>
          <p:cNvSpPr txBox="1"/>
          <p:nvPr/>
        </p:nvSpPr>
        <p:spPr>
          <a:xfrm>
            <a:off x="0" y="76688"/>
            <a:ext cx="7848600" cy="6346737"/>
          </a:xfrm>
          <a:prstGeom prst="rect">
            <a:avLst/>
          </a:prstGeom>
          <a:noFill/>
        </p:spPr>
        <p:txBody>
          <a:bodyPr wrap="square" lIns="0" tIns="0" rIns="0" bIns="0" rtlCol="0" anchor="t">
            <a:spAutoFit/>
          </a:bodyPr>
          <a:lstStyle/>
          <a:p>
            <a:pPr algn="r">
              <a:lnSpc>
                <a:spcPts val="12750"/>
              </a:lnSpc>
            </a:pPr>
            <a:r>
              <a:rPr lang="en-MY" sz="8800" dirty="0">
                <a:solidFill>
                  <a:srgbClr val="008080"/>
                </a:solidFill>
                <a:latin typeface="Bebas Neue Bold" panose="020B0604020202020204" charset="0"/>
                <a:cs typeface="Kartika" panose="020B0502040204020203" pitchFamily="18" charset="0"/>
              </a:rPr>
              <a:t>FIL Briefing </a:t>
            </a:r>
            <a:br>
              <a:rPr lang="en-MY" sz="8800" dirty="0">
                <a:solidFill>
                  <a:srgbClr val="008080"/>
                </a:solidFill>
                <a:latin typeface="Bebas Neue Bold" panose="020B0604020202020204" charset="0"/>
                <a:cs typeface="Kartika" panose="020B0502040204020203" pitchFamily="18" charset="0"/>
              </a:rPr>
            </a:br>
            <a:r>
              <a:rPr lang="en-MY" sz="8800" dirty="0">
                <a:solidFill>
                  <a:srgbClr val="008080"/>
                </a:solidFill>
                <a:latin typeface="Bebas Neue Bold" panose="020B0604020202020204" charset="0"/>
                <a:cs typeface="Kartika" panose="020B0502040204020203" pitchFamily="18" charset="0"/>
              </a:rPr>
              <a:t>Foundation to Degree (F2D) &amp; Academic Matters</a:t>
            </a:r>
            <a:endParaRPr lang="en-US" sz="8800" dirty="0">
              <a:solidFill>
                <a:srgbClr val="008080"/>
              </a:solidFill>
              <a:latin typeface="Bebas Neue Bold" panose="020B0604020202020204" charset="0"/>
              <a:cs typeface="Kartika" panose="020B0502040204020203" pitchFamily="18" charset="0"/>
            </a:endParaRPr>
          </a:p>
        </p:txBody>
      </p:sp>
      <p:sp>
        <p:nvSpPr>
          <p:cNvPr id="20" name="Freeform 3">
            <a:extLst>
              <a:ext uri="{FF2B5EF4-FFF2-40B4-BE49-F238E27FC236}">
                <a16:creationId xmlns:a16="http://schemas.microsoft.com/office/drawing/2014/main" id="{BC343B22-4A20-8914-C4A0-4029A92AF371}"/>
              </a:ext>
            </a:extLst>
          </p:cNvPr>
          <p:cNvSpPr/>
          <p:nvPr/>
        </p:nvSpPr>
        <p:spPr>
          <a:xfrm rot="7052058">
            <a:off x="-11893820" y="-4749544"/>
            <a:ext cx="19021566" cy="10556969"/>
          </a:xfrm>
          <a:custGeom>
            <a:avLst/>
            <a:gdLst/>
            <a:ahLst/>
            <a:cxnLst/>
            <a:rect l="l" t="t" r="r" b="b"/>
            <a:pathLst>
              <a:path w="19021566" h="10556969">
                <a:moveTo>
                  <a:pt x="0" y="0"/>
                </a:moveTo>
                <a:lnTo>
                  <a:pt x="19021566" y="0"/>
                </a:lnTo>
                <a:lnTo>
                  <a:pt x="19021566" y="10556969"/>
                </a:lnTo>
                <a:lnTo>
                  <a:pt x="0" y="105569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1" name="Freeform 3">
            <a:extLst>
              <a:ext uri="{FF2B5EF4-FFF2-40B4-BE49-F238E27FC236}">
                <a16:creationId xmlns:a16="http://schemas.microsoft.com/office/drawing/2014/main" id="{E01A7E15-66A0-D77B-F45F-7F985D97A09E}"/>
              </a:ext>
            </a:extLst>
          </p:cNvPr>
          <p:cNvSpPr/>
          <p:nvPr/>
        </p:nvSpPr>
        <p:spPr>
          <a:xfrm rot="17959802">
            <a:off x="15713185" y="8711283"/>
            <a:ext cx="5104242" cy="3204521"/>
          </a:xfrm>
          <a:custGeom>
            <a:avLst/>
            <a:gdLst/>
            <a:ahLst/>
            <a:cxnLst/>
            <a:rect l="l" t="t" r="r" b="b"/>
            <a:pathLst>
              <a:path w="19021566" h="10556969">
                <a:moveTo>
                  <a:pt x="0" y="0"/>
                </a:moveTo>
                <a:lnTo>
                  <a:pt x="19021566" y="0"/>
                </a:lnTo>
                <a:lnTo>
                  <a:pt x="19021566" y="10556969"/>
                </a:lnTo>
                <a:lnTo>
                  <a:pt x="0" y="105569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Subtitle 2">
            <a:extLst>
              <a:ext uri="{FF2B5EF4-FFF2-40B4-BE49-F238E27FC236}">
                <a16:creationId xmlns:a16="http://schemas.microsoft.com/office/drawing/2014/main" id="{61BFB34F-EDCE-0AAB-F0C6-15E9A0C11987}"/>
              </a:ext>
            </a:extLst>
          </p:cNvPr>
          <p:cNvSpPr txBox="1">
            <a:spLocks/>
          </p:cNvSpPr>
          <p:nvPr/>
        </p:nvSpPr>
        <p:spPr>
          <a:xfrm>
            <a:off x="247399" y="7349271"/>
            <a:ext cx="8600662" cy="1655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MY" dirty="0">
                <a:latin typeface="Bebas Neue Bold" panose="020B0604020202020204" charset="0"/>
              </a:rPr>
              <a:t>Prepared by:</a:t>
            </a:r>
          </a:p>
          <a:p>
            <a:pPr marL="0" indent="0">
              <a:buNone/>
            </a:pPr>
            <a:r>
              <a:rPr lang="en-MY" dirty="0">
                <a:latin typeface="Bebas Neue Bold" panose="020B0604020202020204" charset="0"/>
              </a:rPr>
              <a:t>Ms. Saidatul Nasuha binti Jamaludin</a:t>
            </a:r>
          </a:p>
          <a:p>
            <a:pPr marL="0" indent="0">
              <a:buNone/>
            </a:pPr>
            <a:r>
              <a:rPr lang="en-MY" dirty="0">
                <a:latin typeface="Bebas Neue Bold" panose="020B0604020202020204" charset="0"/>
              </a:rPr>
              <a:t>FOUNDATION IN LAW PROGRAMME COORDINATOR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1497ADD2-3B70-BEF1-4F2A-36B65CB719CE}"/>
              </a:ext>
            </a:extLst>
          </p:cNvPr>
          <p:cNvSpPr/>
          <p:nvPr/>
        </p:nvSpPr>
        <p:spPr>
          <a:xfrm rot="10406908" flipH="1">
            <a:off x="-1725123" y="-1956013"/>
            <a:ext cx="20055423" cy="4300938"/>
          </a:xfrm>
          <a:custGeom>
            <a:avLst/>
            <a:gdLst/>
            <a:ahLst/>
            <a:cxnLst/>
            <a:rect l="l" t="t" r="r" b="b"/>
            <a:pathLst>
              <a:path w="18626600" h="10337763">
                <a:moveTo>
                  <a:pt x="18626600" y="0"/>
                </a:moveTo>
                <a:lnTo>
                  <a:pt x="0" y="0"/>
                </a:lnTo>
                <a:lnTo>
                  <a:pt x="0" y="10337764"/>
                </a:lnTo>
                <a:lnTo>
                  <a:pt x="18626600" y="10337764"/>
                </a:lnTo>
                <a:lnTo>
                  <a:pt x="186266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dirty="0"/>
          </a:p>
        </p:txBody>
      </p:sp>
      <p:sp>
        <p:nvSpPr>
          <p:cNvPr id="17410" name="Text Box 30"/>
          <p:cNvSpPr>
            <a:spLocks noChangeArrowheads="1"/>
          </p:cNvSpPr>
          <p:nvPr/>
        </p:nvSpPr>
        <p:spPr bwMode="auto">
          <a:xfrm>
            <a:off x="3138488" y="764382"/>
            <a:ext cx="12115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00"/>
              </a:buClr>
              <a:buChar char="•"/>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lr>
                <a:srgbClr val="000000"/>
              </a:buClr>
              <a:buFont typeface="Wingdings" panose="05000000000000000000" pitchFamily="2" charset="2"/>
              <a:buChar char="§"/>
              <a:defRPr sz="20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lr>
                <a:srgbClr val="000000"/>
              </a:buClr>
              <a:buChar char="o"/>
              <a:defRPr sz="2400">
                <a:solidFill>
                  <a:srgbClr val="000000"/>
                </a:solidFill>
                <a:latin typeface="Arial" panose="020B0604020202020204" pitchFamily="34" charset="0"/>
                <a:cs typeface="Times New Roman" panose="02020603050405020304" pitchFamily="18" charset="0"/>
              </a:defRPr>
            </a:lvl3pPr>
            <a:lvl4pPr marL="1600200" indent="-228600">
              <a:spcBef>
                <a:spcPct val="20000"/>
              </a:spcBef>
              <a:buClr>
                <a:srgbClr val="000000"/>
              </a:buClr>
              <a:buChar char="–"/>
              <a:defRPr sz="1600">
                <a:solidFill>
                  <a:srgbClr val="000000"/>
                </a:solidFill>
                <a:latin typeface="Arial" panose="020B0604020202020204" pitchFamily="34" charset="0"/>
                <a:cs typeface="Times New Roman" panose="02020603050405020304" pitchFamily="18" charset="0"/>
              </a:defRPr>
            </a:lvl4pPr>
            <a:lvl5pPr marL="2057400" indent="-228600">
              <a:spcBef>
                <a:spcPct val="20000"/>
              </a:spcBef>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9pPr>
          </a:lstStyle>
          <a:p>
            <a:pPr algn="ctr" eaLnBrk="1" hangingPunct="1">
              <a:spcBef>
                <a:spcPct val="0"/>
              </a:spcBef>
              <a:buClrTx/>
              <a:buFontTx/>
              <a:buNone/>
            </a:pPr>
            <a:endParaRPr lang="en-MY" altLang="en-US" sz="6000">
              <a:solidFill>
                <a:schemeClr val="bg2"/>
              </a:solidFill>
            </a:endParaRPr>
          </a:p>
        </p:txBody>
      </p:sp>
      <p:sp>
        <p:nvSpPr>
          <p:cNvPr id="4" name="Rectangle 3"/>
          <p:cNvSpPr/>
          <p:nvPr/>
        </p:nvSpPr>
        <p:spPr>
          <a:xfrm>
            <a:off x="650184" y="2936969"/>
            <a:ext cx="16797131" cy="4524315"/>
          </a:xfrm>
          <a:prstGeom prst="rect">
            <a:avLst/>
          </a:prstGeom>
        </p:spPr>
        <p:txBody>
          <a:bodyPr wrap="square">
            <a:spAutoFit/>
          </a:bodyPr>
          <a:lstStyle/>
          <a:p>
            <a:pPr marL="428625" indent="-428625" algn="just" fontAlgn="b">
              <a:buFont typeface="Arial" panose="020B0604020202020204" pitchFamily="34" charset="0"/>
              <a:buChar char="•"/>
            </a:pPr>
            <a:r>
              <a:rPr lang="en-US" sz="4800" dirty="0">
                <a:latin typeface="Bahnschrift SemiLight Condensed" panose="020B0502040204020203" pitchFamily="34" charset="0"/>
              </a:rPr>
              <a:t>Students need to obtain </a:t>
            </a:r>
            <a:r>
              <a:rPr lang="en-US" sz="4800" dirty="0" err="1">
                <a:latin typeface="Bahnschrift SemiLight Condensed" panose="020B0502040204020203" pitchFamily="34" charset="0"/>
              </a:rPr>
              <a:t>Muet</a:t>
            </a:r>
            <a:r>
              <a:rPr lang="en-US" sz="4800" dirty="0">
                <a:latin typeface="Bahnschrift SemiLight Condensed" panose="020B0502040204020203" pitchFamily="34" charset="0"/>
              </a:rPr>
              <a:t> Band 4 to graduate from the </a:t>
            </a:r>
            <a:r>
              <a:rPr lang="en-US" sz="4800" dirty="0" err="1">
                <a:latin typeface="Bahnschrift SemiLight Condensed" panose="020B0502040204020203" pitchFamily="34" charset="0"/>
              </a:rPr>
              <a:t>programme</a:t>
            </a:r>
            <a:r>
              <a:rPr lang="en-US" sz="4800" dirty="0">
                <a:latin typeface="Bahnschrift SemiLight Condensed" panose="020B0502040204020203" pitchFamily="34" charset="0"/>
              </a:rPr>
              <a:t>.</a:t>
            </a:r>
          </a:p>
          <a:p>
            <a:pPr marL="428625" indent="-428625" algn="just" fontAlgn="b">
              <a:buFont typeface="Arial" panose="020B0604020202020204" pitchFamily="34" charset="0"/>
              <a:buChar char="•"/>
            </a:pPr>
            <a:r>
              <a:rPr lang="en-US" sz="4800" dirty="0">
                <a:latin typeface="Bahnschrift SemiLight Condensed" panose="020B0502040204020203" pitchFamily="34" charset="0"/>
              </a:rPr>
              <a:t>Students must register for ALL courses taken in the Trimester.</a:t>
            </a:r>
          </a:p>
          <a:p>
            <a:pPr marL="428625" indent="-428625" algn="just" fontAlgn="b">
              <a:buFont typeface="Arial" panose="020B0604020202020204" pitchFamily="34" charset="0"/>
              <a:buChar char="•"/>
            </a:pPr>
            <a:r>
              <a:rPr lang="en-US" sz="4800" dirty="0">
                <a:latin typeface="Bahnschrift SemiLight Condensed" panose="020B0502040204020203" pitchFamily="34" charset="0"/>
              </a:rPr>
              <a:t>Students who fail to register for their courses will not be allowed to sit for their final examination.</a:t>
            </a:r>
          </a:p>
          <a:p>
            <a:pPr marL="428625" indent="-428625" algn="just" fontAlgn="b">
              <a:buFont typeface="Arial" panose="020B0604020202020204" pitchFamily="34" charset="0"/>
              <a:buChar char="•"/>
            </a:pPr>
            <a:r>
              <a:rPr lang="en-US" sz="4800" dirty="0">
                <a:latin typeface="Bahnschrift SemiLight Condensed" panose="020B0502040204020203" pitchFamily="34" charset="0"/>
              </a:rPr>
              <a:t>Students shall register for all courses in each Trimester according to the </a:t>
            </a:r>
            <a:r>
              <a:rPr lang="en-US" sz="4800" dirty="0" err="1">
                <a:latin typeface="Bahnschrift SemiLight Condensed" panose="020B0502040204020203" pitchFamily="34" charset="0"/>
              </a:rPr>
              <a:t>Programme</a:t>
            </a:r>
            <a:r>
              <a:rPr lang="en-US" sz="4800" dirty="0">
                <a:latin typeface="Bahnschrift SemiLight Condensed" panose="020B0502040204020203" pitchFamily="34" charset="0"/>
              </a:rPr>
              <a:t> Structure.</a:t>
            </a:r>
          </a:p>
        </p:txBody>
      </p:sp>
      <p:sp>
        <p:nvSpPr>
          <p:cNvPr id="2" name="Freeform 8">
            <a:extLst>
              <a:ext uri="{FF2B5EF4-FFF2-40B4-BE49-F238E27FC236}">
                <a16:creationId xmlns:a16="http://schemas.microsoft.com/office/drawing/2014/main" id="{DCF0CFEA-6854-C3CD-E465-F76FAF2367AE}"/>
              </a:ext>
            </a:extLst>
          </p:cNvPr>
          <p:cNvSpPr/>
          <p:nvPr/>
        </p:nvSpPr>
        <p:spPr>
          <a:xfrm>
            <a:off x="514350" y="408999"/>
            <a:ext cx="17068800" cy="1400591"/>
          </a:xfrm>
          <a:custGeom>
            <a:avLst/>
            <a:gdLst/>
            <a:ahLst/>
            <a:cxnLst/>
            <a:rect l="l" t="t" r="r" b="b"/>
            <a:pathLst>
              <a:path w="990507" h="289778">
                <a:moveTo>
                  <a:pt x="0" y="0"/>
                </a:moveTo>
                <a:lnTo>
                  <a:pt x="990507" y="0"/>
                </a:lnTo>
                <a:lnTo>
                  <a:pt x="990507" y="289778"/>
                </a:lnTo>
                <a:lnTo>
                  <a:pt x="0" y="289778"/>
                </a:lnTo>
                <a:close/>
              </a:path>
            </a:pathLst>
          </a:custGeom>
          <a:solidFill>
            <a:srgbClr val="EE9C22"/>
          </a:solidFill>
          <a:ln>
            <a:noFill/>
          </a:ln>
        </p:spPr>
        <p:txBody>
          <a:bodyPr/>
          <a:lstStyle/>
          <a:p>
            <a:r>
              <a:rPr lang="en-US" sz="8000" dirty="0" err="1">
                <a:solidFill>
                  <a:schemeClr val="bg1"/>
                </a:solidFill>
                <a:latin typeface="Bebas Neue" panose="020B0606020202050201" pitchFamily="34" charset="0"/>
              </a:rPr>
              <a:t>Programme</a:t>
            </a:r>
            <a:r>
              <a:rPr lang="en-US" sz="8000" dirty="0">
                <a:solidFill>
                  <a:schemeClr val="bg1"/>
                </a:solidFill>
                <a:latin typeface="Bebas Neue" panose="020B0606020202050201" pitchFamily="34" charset="0"/>
              </a:rPr>
              <a:t> Structure Bachelor of Law (</a:t>
            </a:r>
            <a:r>
              <a:rPr lang="en-US" sz="8000" dirty="0" err="1">
                <a:solidFill>
                  <a:schemeClr val="bg1"/>
                </a:solidFill>
                <a:latin typeface="Bebas Neue" panose="020B0606020202050201" pitchFamily="34" charset="0"/>
              </a:rPr>
              <a:t>Honours</a:t>
            </a:r>
            <a:r>
              <a:rPr lang="en-US" sz="8000" dirty="0">
                <a:solidFill>
                  <a:schemeClr val="bg1"/>
                </a:solidFill>
                <a:latin typeface="Bebas Neue" panose="020B0606020202050201" pitchFamily="34" charset="0"/>
              </a:rPr>
              <a:t>)</a:t>
            </a:r>
          </a:p>
        </p:txBody>
      </p:sp>
    </p:spTree>
    <p:extLst>
      <p:ext uri="{BB962C8B-B14F-4D97-AF65-F5344CB8AC3E}">
        <p14:creationId xmlns:p14="http://schemas.microsoft.com/office/powerpoint/2010/main" val="2561182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1497ADD2-3B70-BEF1-4F2A-36B65CB719CE}"/>
              </a:ext>
            </a:extLst>
          </p:cNvPr>
          <p:cNvSpPr/>
          <p:nvPr/>
        </p:nvSpPr>
        <p:spPr>
          <a:xfrm rot="10406908" flipH="1">
            <a:off x="-1725123" y="-1956013"/>
            <a:ext cx="20055423" cy="4300938"/>
          </a:xfrm>
          <a:custGeom>
            <a:avLst/>
            <a:gdLst/>
            <a:ahLst/>
            <a:cxnLst/>
            <a:rect l="l" t="t" r="r" b="b"/>
            <a:pathLst>
              <a:path w="18626600" h="10337763">
                <a:moveTo>
                  <a:pt x="18626600" y="0"/>
                </a:moveTo>
                <a:lnTo>
                  <a:pt x="0" y="0"/>
                </a:lnTo>
                <a:lnTo>
                  <a:pt x="0" y="10337764"/>
                </a:lnTo>
                <a:lnTo>
                  <a:pt x="18626600" y="10337764"/>
                </a:lnTo>
                <a:lnTo>
                  <a:pt x="186266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dirty="0"/>
          </a:p>
        </p:txBody>
      </p:sp>
      <p:sp>
        <p:nvSpPr>
          <p:cNvPr id="17410" name="Text Box 30"/>
          <p:cNvSpPr>
            <a:spLocks noChangeArrowheads="1"/>
          </p:cNvSpPr>
          <p:nvPr/>
        </p:nvSpPr>
        <p:spPr bwMode="auto">
          <a:xfrm>
            <a:off x="3138488" y="764382"/>
            <a:ext cx="12115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00"/>
              </a:buClr>
              <a:buChar char="•"/>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lr>
                <a:srgbClr val="000000"/>
              </a:buClr>
              <a:buFont typeface="Wingdings" panose="05000000000000000000" pitchFamily="2" charset="2"/>
              <a:buChar char="§"/>
              <a:defRPr sz="20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lr>
                <a:srgbClr val="000000"/>
              </a:buClr>
              <a:buChar char="o"/>
              <a:defRPr sz="2400">
                <a:solidFill>
                  <a:srgbClr val="000000"/>
                </a:solidFill>
                <a:latin typeface="Arial" panose="020B0604020202020204" pitchFamily="34" charset="0"/>
                <a:cs typeface="Times New Roman" panose="02020603050405020304" pitchFamily="18" charset="0"/>
              </a:defRPr>
            </a:lvl3pPr>
            <a:lvl4pPr marL="1600200" indent="-228600">
              <a:spcBef>
                <a:spcPct val="20000"/>
              </a:spcBef>
              <a:buClr>
                <a:srgbClr val="000000"/>
              </a:buClr>
              <a:buChar char="–"/>
              <a:defRPr sz="1600">
                <a:solidFill>
                  <a:srgbClr val="000000"/>
                </a:solidFill>
                <a:latin typeface="Arial" panose="020B0604020202020204" pitchFamily="34" charset="0"/>
                <a:cs typeface="Times New Roman" panose="02020603050405020304" pitchFamily="18" charset="0"/>
              </a:defRPr>
            </a:lvl4pPr>
            <a:lvl5pPr marL="2057400" indent="-228600">
              <a:spcBef>
                <a:spcPct val="20000"/>
              </a:spcBef>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9pPr>
          </a:lstStyle>
          <a:p>
            <a:pPr algn="ctr" eaLnBrk="1" hangingPunct="1">
              <a:spcBef>
                <a:spcPct val="0"/>
              </a:spcBef>
              <a:buClrTx/>
              <a:buFontTx/>
              <a:buNone/>
            </a:pPr>
            <a:endParaRPr lang="en-MY" altLang="en-US" sz="6000">
              <a:solidFill>
                <a:schemeClr val="bg2"/>
              </a:solidFill>
            </a:endParaRPr>
          </a:p>
        </p:txBody>
      </p:sp>
      <p:sp>
        <p:nvSpPr>
          <p:cNvPr id="4" name="Rectangle 3"/>
          <p:cNvSpPr/>
          <p:nvPr/>
        </p:nvSpPr>
        <p:spPr>
          <a:xfrm>
            <a:off x="650184" y="2446981"/>
            <a:ext cx="16797131" cy="7478970"/>
          </a:xfrm>
          <a:prstGeom prst="rect">
            <a:avLst/>
          </a:prstGeom>
        </p:spPr>
        <p:txBody>
          <a:bodyPr wrap="square">
            <a:spAutoFit/>
          </a:bodyPr>
          <a:lstStyle/>
          <a:p>
            <a:pPr marL="428625" indent="-428625" algn="just" fontAlgn="b">
              <a:buFont typeface="Arial" panose="020B0604020202020204" pitchFamily="34" charset="0"/>
              <a:buChar char="•"/>
            </a:pPr>
            <a:r>
              <a:rPr lang="en-US" sz="4800" dirty="0">
                <a:latin typeface="Bahnschrift SemiLight Condensed" panose="020B0502040204020203" pitchFamily="34" charset="0"/>
              </a:rPr>
              <a:t>Students who fail to follow the </a:t>
            </a:r>
            <a:r>
              <a:rPr lang="en-US" sz="4800" dirty="0" err="1">
                <a:latin typeface="Bahnschrift SemiLight Condensed" panose="020B0502040204020203" pitchFamily="34" charset="0"/>
              </a:rPr>
              <a:t>Programme</a:t>
            </a:r>
            <a:r>
              <a:rPr lang="en-US" sz="4800" dirty="0">
                <a:latin typeface="Bahnschrift SemiLight Condensed" panose="020B0502040204020203" pitchFamily="34" charset="0"/>
              </a:rPr>
              <a:t> Structure are subjected to the minimum and maximum academic load as prescribed below : </a:t>
            </a:r>
          </a:p>
          <a:p>
            <a:pPr marL="428625" indent="-428625" algn="just" fontAlgn="b">
              <a:buFont typeface="Arial" panose="020B0604020202020204" pitchFamily="34" charset="0"/>
              <a:buChar char="•"/>
            </a:pPr>
            <a:endParaRPr lang="en-US" sz="4800" dirty="0">
              <a:latin typeface="Bahnschrift SemiLight Condensed" panose="020B0502040204020203" pitchFamily="34" charset="0"/>
            </a:endParaRPr>
          </a:p>
          <a:p>
            <a:pPr marL="428625" indent="-428625" algn="just" fontAlgn="b">
              <a:buFont typeface="Arial" panose="020B0604020202020204" pitchFamily="34" charset="0"/>
              <a:buChar char="•"/>
            </a:pPr>
            <a:endParaRPr lang="en-US" sz="4800" dirty="0">
              <a:latin typeface="Bahnschrift SemiLight Condensed" panose="020B0502040204020203" pitchFamily="34" charset="0"/>
            </a:endParaRPr>
          </a:p>
          <a:p>
            <a:pPr marL="428625" indent="-428625" algn="just" fontAlgn="b">
              <a:buFont typeface="Arial" panose="020B0604020202020204" pitchFamily="34" charset="0"/>
              <a:buChar char="•"/>
            </a:pPr>
            <a:endParaRPr lang="en-US" sz="4800" dirty="0">
              <a:latin typeface="Bahnschrift SemiLight Condensed" panose="020B0502040204020203" pitchFamily="34" charset="0"/>
            </a:endParaRPr>
          </a:p>
          <a:p>
            <a:pPr marL="428625" indent="-428625" algn="just" fontAlgn="b">
              <a:buFont typeface="Arial" panose="020B0604020202020204" pitchFamily="34" charset="0"/>
              <a:buChar char="•"/>
            </a:pPr>
            <a:endParaRPr lang="en-US" sz="4800" dirty="0">
              <a:latin typeface="Bahnschrift SemiLight Condensed" panose="020B0502040204020203" pitchFamily="34" charset="0"/>
            </a:endParaRPr>
          </a:p>
          <a:p>
            <a:pPr marL="428625" indent="-428625" algn="just" fontAlgn="b">
              <a:buFont typeface="Arial" panose="020B0604020202020204" pitchFamily="34" charset="0"/>
              <a:buChar char="•"/>
            </a:pPr>
            <a:endParaRPr lang="en-US" sz="4800" dirty="0">
              <a:latin typeface="Bahnschrift SemiLight Condensed" panose="020B0502040204020203" pitchFamily="34" charset="0"/>
            </a:endParaRPr>
          </a:p>
          <a:p>
            <a:pPr marL="428625" indent="-428625" algn="just" fontAlgn="b">
              <a:buFont typeface="Arial" panose="020B0604020202020204" pitchFamily="34" charset="0"/>
              <a:buChar char="•"/>
            </a:pPr>
            <a:r>
              <a:rPr lang="en-US" sz="4800" dirty="0">
                <a:latin typeface="Bahnschrift SemiLight Condensed" panose="020B0502040204020203" pitchFamily="34" charset="0"/>
              </a:rPr>
              <a:t>A student who does not register any course by week 4 and has not applied for Leave of Absence, his or her status shall be changed to ‘Dismissed’.</a:t>
            </a:r>
          </a:p>
          <a:p>
            <a:pPr marL="428625" indent="-428625" algn="just" fontAlgn="b">
              <a:buFont typeface="Arial" panose="020B0604020202020204" pitchFamily="34" charset="0"/>
              <a:buChar char="•"/>
            </a:pPr>
            <a:endParaRPr lang="en-US" sz="4800" dirty="0">
              <a:latin typeface="Bahnschrift SemiLight Condensed" panose="020B0502040204020203" pitchFamily="34" charset="0"/>
            </a:endParaRPr>
          </a:p>
        </p:txBody>
      </p:sp>
      <p:sp>
        <p:nvSpPr>
          <p:cNvPr id="2" name="Freeform 8">
            <a:extLst>
              <a:ext uri="{FF2B5EF4-FFF2-40B4-BE49-F238E27FC236}">
                <a16:creationId xmlns:a16="http://schemas.microsoft.com/office/drawing/2014/main" id="{DCF0CFEA-6854-C3CD-E465-F76FAF2367AE}"/>
              </a:ext>
            </a:extLst>
          </p:cNvPr>
          <p:cNvSpPr/>
          <p:nvPr/>
        </p:nvSpPr>
        <p:spPr>
          <a:xfrm>
            <a:off x="514350" y="408999"/>
            <a:ext cx="17068800" cy="1400591"/>
          </a:xfrm>
          <a:custGeom>
            <a:avLst/>
            <a:gdLst/>
            <a:ahLst/>
            <a:cxnLst/>
            <a:rect l="l" t="t" r="r" b="b"/>
            <a:pathLst>
              <a:path w="990507" h="289778">
                <a:moveTo>
                  <a:pt x="0" y="0"/>
                </a:moveTo>
                <a:lnTo>
                  <a:pt x="990507" y="0"/>
                </a:lnTo>
                <a:lnTo>
                  <a:pt x="990507" y="289778"/>
                </a:lnTo>
                <a:lnTo>
                  <a:pt x="0" y="289778"/>
                </a:lnTo>
                <a:close/>
              </a:path>
            </a:pathLst>
          </a:custGeom>
          <a:solidFill>
            <a:srgbClr val="EE9C22"/>
          </a:solidFill>
          <a:ln>
            <a:noFill/>
          </a:ln>
        </p:spPr>
        <p:txBody>
          <a:bodyPr/>
          <a:lstStyle/>
          <a:p>
            <a:r>
              <a:rPr lang="en-US" sz="8000" dirty="0" err="1">
                <a:solidFill>
                  <a:schemeClr val="bg1"/>
                </a:solidFill>
                <a:latin typeface="Bebas Neue" panose="020B0606020202050201" pitchFamily="34" charset="0"/>
              </a:rPr>
              <a:t>Programme</a:t>
            </a:r>
            <a:r>
              <a:rPr lang="en-US" sz="8000" dirty="0">
                <a:solidFill>
                  <a:schemeClr val="bg1"/>
                </a:solidFill>
                <a:latin typeface="Bebas Neue" panose="020B0606020202050201" pitchFamily="34" charset="0"/>
              </a:rPr>
              <a:t> Structure Bachelor of Law (</a:t>
            </a:r>
            <a:r>
              <a:rPr lang="en-US" sz="8000" dirty="0" err="1">
                <a:solidFill>
                  <a:schemeClr val="bg1"/>
                </a:solidFill>
                <a:latin typeface="Bebas Neue" panose="020B0606020202050201" pitchFamily="34" charset="0"/>
              </a:rPr>
              <a:t>Honours</a:t>
            </a:r>
            <a:r>
              <a:rPr lang="en-US" sz="8000" dirty="0">
                <a:solidFill>
                  <a:schemeClr val="bg1"/>
                </a:solidFill>
                <a:latin typeface="Bebas Neue" panose="020B0606020202050201" pitchFamily="34" charset="0"/>
              </a:rPr>
              <a:t>)</a:t>
            </a:r>
          </a:p>
        </p:txBody>
      </p:sp>
      <p:pic>
        <p:nvPicPr>
          <p:cNvPr id="5" name="Picture 1">
            <a:extLst>
              <a:ext uri="{FF2B5EF4-FFF2-40B4-BE49-F238E27FC236}">
                <a16:creationId xmlns:a16="http://schemas.microsoft.com/office/drawing/2014/main" id="{9EF60771-D62C-7E62-B85F-668655D4DD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57700"/>
            <a:ext cx="14440880" cy="232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92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9F1E9254-46C2-971F-FB09-EB2D3006A6DA}"/>
              </a:ext>
            </a:extLst>
          </p:cNvPr>
          <p:cNvSpPr/>
          <p:nvPr/>
        </p:nvSpPr>
        <p:spPr>
          <a:xfrm rot="11098459" flipH="1">
            <a:off x="-356606" y="-2488108"/>
            <a:ext cx="19105986" cy="5507409"/>
          </a:xfrm>
          <a:custGeom>
            <a:avLst/>
            <a:gdLst/>
            <a:ahLst/>
            <a:cxnLst/>
            <a:rect l="l" t="t" r="r" b="b"/>
            <a:pathLst>
              <a:path w="18626600" h="10337763">
                <a:moveTo>
                  <a:pt x="18626600" y="0"/>
                </a:moveTo>
                <a:lnTo>
                  <a:pt x="0" y="0"/>
                </a:lnTo>
                <a:lnTo>
                  <a:pt x="0" y="10337764"/>
                </a:lnTo>
                <a:lnTo>
                  <a:pt x="18626600" y="10337764"/>
                </a:lnTo>
                <a:lnTo>
                  <a:pt x="186266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dirty="0"/>
          </a:p>
        </p:txBody>
      </p:sp>
      <p:sp>
        <p:nvSpPr>
          <p:cNvPr id="17410" name="Text Box 30"/>
          <p:cNvSpPr>
            <a:spLocks noChangeArrowheads="1"/>
          </p:cNvSpPr>
          <p:nvPr/>
        </p:nvSpPr>
        <p:spPr bwMode="auto">
          <a:xfrm>
            <a:off x="3138488" y="764382"/>
            <a:ext cx="12115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00"/>
              </a:buClr>
              <a:buChar char="•"/>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lr>
                <a:srgbClr val="000000"/>
              </a:buClr>
              <a:buFont typeface="Wingdings" panose="05000000000000000000" pitchFamily="2" charset="2"/>
              <a:buChar char="§"/>
              <a:defRPr sz="20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lr>
                <a:srgbClr val="000000"/>
              </a:buClr>
              <a:buChar char="o"/>
              <a:defRPr sz="2400">
                <a:solidFill>
                  <a:srgbClr val="000000"/>
                </a:solidFill>
                <a:latin typeface="Arial" panose="020B0604020202020204" pitchFamily="34" charset="0"/>
                <a:cs typeface="Times New Roman" panose="02020603050405020304" pitchFamily="18" charset="0"/>
              </a:defRPr>
            </a:lvl3pPr>
            <a:lvl4pPr marL="1600200" indent="-228600">
              <a:spcBef>
                <a:spcPct val="20000"/>
              </a:spcBef>
              <a:buClr>
                <a:srgbClr val="000000"/>
              </a:buClr>
              <a:buChar char="–"/>
              <a:defRPr sz="1600">
                <a:solidFill>
                  <a:srgbClr val="000000"/>
                </a:solidFill>
                <a:latin typeface="Arial" panose="020B0604020202020204" pitchFamily="34" charset="0"/>
                <a:cs typeface="Times New Roman" panose="02020603050405020304" pitchFamily="18" charset="0"/>
              </a:defRPr>
            </a:lvl4pPr>
            <a:lvl5pPr marL="2057400" indent="-228600">
              <a:spcBef>
                <a:spcPct val="20000"/>
              </a:spcBef>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9pPr>
          </a:lstStyle>
          <a:p>
            <a:pPr algn="ctr" eaLnBrk="1" hangingPunct="1">
              <a:spcBef>
                <a:spcPct val="0"/>
              </a:spcBef>
              <a:buClrTx/>
              <a:buFontTx/>
              <a:buNone/>
            </a:pPr>
            <a:endParaRPr lang="en-MY" altLang="en-US" sz="6000">
              <a:solidFill>
                <a:schemeClr val="bg2"/>
              </a:solidFill>
            </a:endParaRPr>
          </a:p>
        </p:txBody>
      </p:sp>
      <p:sp>
        <p:nvSpPr>
          <p:cNvPr id="4" name="Rectangle 3"/>
          <p:cNvSpPr/>
          <p:nvPr/>
        </p:nvSpPr>
        <p:spPr>
          <a:xfrm>
            <a:off x="668806" y="2858550"/>
            <a:ext cx="16642410" cy="1569660"/>
          </a:xfrm>
          <a:prstGeom prst="rect">
            <a:avLst/>
          </a:prstGeom>
        </p:spPr>
        <p:txBody>
          <a:bodyPr wrap="square">
            <a:spAutoFit/>
          </a:bodyPr>
          <a:lstStyle/>
          <a:p>
            <a:pPr marL="428625" indent="-428625" algn="just" fontAlgn="b">
              <a:buFont typeface="Arial" panose="020B0604020202020204" pitchFamily="34" charset="0"/>
              <a:buChar char="•"/>
            </a:pPr>
            <a:r>
              <a:rPr lang="en-US" sz="4800" dirty="0">
                <a:latin typeface="Bahnschrift SemiLight Condensed" panose="020B0502040204020203" pitchFamily="34" charset="0"/>
              </a:rPr>
              <a:t>Adding and/or dropping any course should be done during the first two weeks of each trimester. </a:t>
            </a:r>
          </a:p>
        </p:txBody>
      </p:sp>
      <p:sp>
        <p:nvSpPr>
          <p:cNvPr id="2" name="Freeform 8">
            <a:extLst>
              <a:ext uri="{FF2B5EF4-FFF2-40B4-BE49-F238E27FC236}">
                <a16:creationId xmlns:a16="http://schemas.microsoft.com/office/drawing/2014/main" id="{DCF0CFEA-6854-C3CD-E465-F76FAF2367AE}"/>
              </a:ext>
            </a:extLst>
          </p:cNvPr>
          <p:cNvSpPr/>
          <p:nvPr/>
        </p:nvSpPr>
        <p:spPr>
          <a:xfrm>
            <a:off x="514350" y="408999"/>
            <a:ext cx="17068800" cy="1400591"/>
          </a:xfrm>
          <a:custGeom>
            <a:avLst/>
            <a:gdLst/>
            <a:ahLst/>
            <a:cxnLst/>
            <a:rect l="l" t="t" r="r" b="b"/>
            <a:pathLst>
              <a:path w="990507" h="289778">
                <a:moveTo>
                  <a:pt x="0" y="0"/>
                </a:moveTo>
                <a:lnTo>
                  <a:pt x="990507" y="0"/>
                </a:lnTo>
                <a:lnTo>
                  <a:pt x="990507" y="289778"/>
                </a:lnTo>
                <a:lnTo>
                  <a:pt x="0" y="289778"/>
                </a:lnTo>
                <a:close/>
              </a:path>
            </a:pathLst>
          </a:custGeom>
          <a:solidFill>
            <a:srgbClr val="EE9C22"/>
          </a:solidFill>
          <a:ln>
            <a:noFill/>
          </a:ln>
        </p:spPr>
        <p:txBody>
          <a:bodyPr/>
          <a:lstStyle/>
          <a:p>
            <a:r>
              <a:rPr lang="en-US" sz="8000" dirty="0">
                <a:solidFill>
                  <a:schemeClr val="bg1"/>
                </a:solidFill>
                <a:latin typeface="Bebas Neue" panose="020B0606020202050201" pitchFamily="34" charset="0"/>
              </a:rPr>
              <a:t>ADD/DROP, WITHDRAW &amp; QUIT</a:t>
            </a:r>
          </a:p>
        </p:txBody>
      </p:sp>
      <p:sp>
        <p:nvSpPr>
          <p:cNvPr id="10" name="TextBox 9">
            <a:extLst>
              <a:ext uri="{FF2B5EF4-FFF2-40B4-BE49-F238E27FC236}">
                <a16:creationId xmlns:a16="http://schemas.microsoft.com/office/drawing/2014/main" id="{C02E2C37-AE9D-E6BF-7093-14D8B46882DD}"/>
              </a:ext>
            </a:extLst>
          </p:cNvPr>
          <p:cNvSpPr txBox="1"/>
          <p:nvPr/>
        </p:nvSpPr>
        <p:spPr>
          <a:xfrm>
            <a:off x="809626" y="2074958"/>
            <a:ext cx="2264568" cy="830997"/>
          </a:xfrm>
          <a:prstGeom prst="rect">
            <a:avLst/>
          </a:prstGeom>
          <a:solidFill>
            <a:schemeClr val="accent5">
              <a:lumMod val="40000"/>
              <a:lumOff val="60000"/>
            </a:schemeClr>
          </a:solidFill>
        </p:spPr>
        <p:txBody>
          <a:bodyPr wrap="square" rtlCol="0">
            <a:spAutoFit/>
          </a:bodyPr>
          <a:lstStyle/>
          <a:p>
            <a:pPr algn="ctr"/>
            <a:r>
              <a:rPr lang="en-US" sz="4800" dirty="0">
                <a:latin typeface="Bebas Neue Bold" panose="020B0604020202020204" charset="0"/>
              </a:rPr>
              <a:t>ADD/ DROP</a:t>
            </a:r>
            <a:endParaRPr lang="en-MY" sz="4800" dirty="0">
              <a:latin typeface="Bebas Neue Bold" panose="020B0604020202020204" charset="0"/>
            </a:endParaRPr>
          </a:p>
        </p:txBody>
      </p:sp>
      <p:sp>
        <p:nvSpPr>
          <p:cNvPr id="12" name="TextBox 11">
            <a:extLst>
              <a:ext uri="{FF2B5EF4-FFF2-40B4-BE49-F238E27FC236}">
                <a16:creationId xmlns:a16="http://schemas.microsoft.com/office/drawing/2014/main" id="{344F0BAE-8756-FA7E-9E78-3F8ABFA7D987}"/>
              </a:ext>
            </a:extLst>
          </p:cNvPr>
          <p:cNvSpPr txBox="1"/>
          <p:nvPr/>
        </p:nvSpPr>
        <p:spPr>
          <a:xfrm>
            <a:off x="678745" y="4599457"/>
            <a:ext cx="2912594" cy="830997"/>
          </a:xfrm>
          <a:prstGeom prst="rect">
            <a:avLst/>
          </a:prstGeom>
          <a:solidFill>
            <a:schemeClr val="accent5">
              <a:lumMod val="40000"/>
              <a:lumOff val="60000"/>
            </a:schemeClr>
          </a:solidFill>
        </p:spPr>
        <p:txBody>
          <a:bodyPr wrap="square" rtlCol="0">
            <a:spAutoFit/>
          </a:bodyPr>
          <a:lstStyle/>
          <a:p>
            <a:pPr algn="ctr"/>
            <a:r>
              <a:rPr lang="en-US" sz="4800" dirty="0">
                <a:latin typeface="Bebas Neue Bold" panose="020B0604020202020204" charset="0"/>
              </a:rPr>
              <a:t>WITHDRAWAL</a:t>
            </a:r>
            <a:endParaRPr lang="en-MY" sz="4800" dirty="0">
              <a:latin typeface="Bebas Neue Bold" panose="020B0604020202020204" charset="0"/>
            </a:endParaRPr>
          </a:p>
        </p:txBody>
      </p:sp>
      <p:sp>
        <p:nvSpPr>
          <p:cNvPr id="13" name="Rectangle 12">
            <a:extLst>
              <a:ext uri="{FF2B5EF4-FFF2-40B4-BE49-F238E27FC236}">
                <a16:creationId xmlns:a16="http://schemas.microsoft.com/office/drawing/2014/main" id="{7C54B63A-F146-200C-8AE3-D7B7D4852402}"/>
              </a:ext>
            </a:extLst>
          </p:cNvPr>
          <p:cNvSpPr/>
          <p:nvPr/>
        </p:nvSpPr>
        <p:spPr>
          <a:xfrm>
            <a:off x="514350" y="5358758"/>
            <a:ext cx="16278861" cy="1569660"/>
          </a:xfrm>
          <a:prstGeom prst="rect">
            <a:avLst/>
          </a:prstGeom>
        </p:spPr>
        <p:txBody>
          <a:bodyPr wrap="square">
            <a:spAutoFit/>
          </a:bodyPr>
          <a:lstStyle/>
          <a:p>
            <a:pPr marL="428625" indent="-428625" algn="just" fontAlgn="b">
              <a:buFont typeface="Arial" panose="020B0604020202020204" pitchFamily="34" charset="0"/>
              <a:buChar char="•"/>
            </a:pPr>
            <a:r>
              <a:rPr lang="en-US" sz="4800" dirty="0">
                <a:latin typeface="Bahnschrift SemiLight Condensed" panose="020B0502040204020203" pitchFamily="34" charset="0"/>
              </a:rPr>
              <a:t>A student shall be allowed to withdraw from the course that he has registered provided that the prescribed regulation is complied with.  </a:t>
            </a:r>
          </a:p>
        </p:txBody>
      </p:sp>
      <p:sp>
        <p:nvSpPr>
          <p:cNvPr id="15" name="TextBox 14">
            <a:extLst>
              <a:ext uri="{FF2B5EF4-FFF2-40B4-BE49-F238E27FC236}">
                <a16:creationId xmlns:a16="http://schemas.microsoft.com/office/drawing/2014/main" id="{5B17D274-6BF6-10B5-9D61-00409721EE49}"/>
              </a:ext>
            </a:extLst>
          </p:cNvPr>
          <p:cNvSpPr txBox="1"/>
          <p:nvPr/>
        </p:nvSpPr>
        <p:spPr>
          <a:xfrm>
            <a:off x="668806" y="7146381"/>
            <a:ext cx="2114550" cy="830997"/>
          </a:xfrm>
          <a:prstGeom prst="rect">
            <a:avLst/>
          </a:prstGeom>
          <a:solidFill>
            <a:schemeClr val="accent5">
              <a:lumMod val="40000"/>
              <a:lumOff val="60000"/>
            </a:schemeClr>
          </a:solidFill>
        </p:spPr>
        <p:txBody>
          <a:bodyPr wrap="square" rtlCol="0">
            <a:spAutoFit/>
          </a:bodyPr>
          <a:lstStyle/>
          <a:p>
            <a:pPr algn="ctr"/>
            <a:r>
              <a:rPr lang="en-US" sz="4800" dirty="0">
                <a:latin typeface="Bebas Neue Bold" panose="020B0604020202020204" charset="0"/>
              </a:rPr>
              <a:t>QUIT</a:t>
            </a:r>
            <a:endParaRPr lang="en-MY" sz="4800" dirty="0">
              <a:latin typeface="Bebas Neue Bold" panose="020B0604020202020204" charset="0"/>
            </a:endParaRPr>
          </a:p>
        </p:txBody>
      </p:sp>
      <p:sp>
        <p:nvSpPr>
          <p:cNvPr id="16" name="Rectangle 15">
            <a:extLst>
              <a:ext uri="{FF2B5EF4-FFF2-40B4-BE49-F238E27FC236}">
                <a16:creationId xmlns:a16="http://schemas.microsoft.com/office/drawing/2014/main" id="{FF760E7F-CEF0-8B04-281A-1C42E51E42C7}"/>
              </a:ext>
            </a:extLst>
          </p:cNvPr>
          <p:cNvSpPr/>
          <p:nvPr/>
        </p:nvSpPr>
        <p:spPr>
          <a:xfrm>
            <a:off x="507724" y="7858966"/>
            <a:ext cx="16803492" cy="2308324"/>
          </a:xfrm>
          <a:prstGeom prst="rect">
            <a:avLst/>
          </a:prstGeom>
        </p:spPr>
        <p:txBody>
          <a:bodyPr wrap="square">
            <a:spAutoFit/>
          </a:bodyPr>
          <a:lstStyle/>
          <a:p>
            <a:pPr marL="428625" indent="-428625" algn="just" fontAlgn="b">
              <a:buFont typeface="Arial" panose="020B0604020202020204" pitchFamily="34" charset="0"/>
              <a:buChar char="•"/>
            </a:pPr>
            <a:r>
              <a:rPr lang="en-US" sz="4800" dirty="0">
                <a:latin typeface="Bahnschrift SemiLight Condensed" panose="020B0502040204020203" pitchFamily="34" charset="0"/>
              </a:rPr>
              <a:t>Students who decide to cease their studies are required to notify the Examination and Records Unit in writing. Students who fail to do so are liable to pay all fees and other related charges for the entire trimester to MMU.</a:t>
            </a:r>
          </a:p>
        </p:txBody>
      </p:sp>
    </p:spTree>
    <p:extLst>
      <p:ext uri="{BB962C8B-B14F-4D97-AF65-F5344CB8AC3E}">
        <p14:creationId xmlns:p14="http://schemas.microsoft.com/office/powerpoint/2010/main" val="393194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777" b="-16777"/>
            </a:stretch>
          </a:blipFill>
        </p:spPr>
        <p:txBody>
          <a:bodyPr/>
          <a:lstStyle/>
          <a:p>
            <a:endParaRPr lang="en-MY"/>
          </a:p>
        </p:txBody>
      </p:sp>
      <p:sp>
        <p:nvSpPr>
          <p:cNvPr id="4" name="Freeform 4"/>
          <p:cNvSpPr/>
          <p:nvPr/>
        </p:nvSpPr>
        <p:spPr>
          <a:xfrm>
            <a:off x="0" y="2110407"/>
            <a:ext cx="18288000" cy="6835140"/>
          </a:xfrm>
          <a:custGeom>
            <a:avLst/>
            <a:gdLst/>
            <a:ahLst/>
            <a:cxnLst/>
            <a:rect l="l" t="t" r="r" b="b"/>
            <a:pathLst>
              <a:path w="18288000" h="6835140">
                <a:moveTo>
                  <a:pt x="0" y="0"/>
                </a:moveTo>
                <a:lnTo>
                  <a:pt x="18288000" y="0"/>
                </a:lnTo>
                <a:lnTo>
                  <a:pt x="18288000" y="6835140"/>
                </a:lnTo>
                <a:lnTo>
                  <a:pt x="0" y="6835140"/>
                </a:lnTo>
                <a:lnTo>
                  <a:pt x="0" y="0"/>
                </a:lnTo>
                <a:close/>
              </a:path>
            </a:pathLst>
          </a:custGeom>
          <a:blipFill>
            <a:blip r:embed="rId3"/>
            <a:stretch>
              <a:fillRect/>
            </a:stretch>
          </a:blipFill>
        </p:spPr>
        <p:txBody>
          <a:bodyPr/>
          <a:lstStyle/>
          <a:p>
            <a:endParaRPr lang="en-MY"/>
          </a:p>
        </p:txBody>
      </p:sp>
      <p:sp>
        <p:nvSpPr>
          <p:cNvPr id="5" name="Freeform 5"/>
          <p:cNvSpPr/>
          <p:nvPr/>
        </p:nvSpPr>
        <p:spPr>
          <a:xfrm>
            <a:off x="785287" y="3359910"/>
            <a:ext cx="486827" cy="486827"/>
          </a:xfrm>
          <a:custGeom>
            <a:avLst/>
            <a:gdLst/>
            <a:ahLst/>
            <a:cxnLst/>
            <a:rect l="l" t="t" r="r" b="b"/>
            <a:pathLst>
              <a:path w="486827" h="486827">
                <a:moveTo>
                  <a:pt x="0" y="0"/>
                </a:moveTo>
                <a:lnTo>
                  <a:pt x="486826" y="0"/>
                </a:lnTo>
                <a:lnTo>
                  <a:pt x="486826" y="486827"/>
                </a:lnTo>
                <a:lnTo>
                  <a:pt x="0" y="4868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MY"/>
          </a:p>
        </p:txBody>
      </p:sp>
      <p:sp>
        <p:nvSpPr>
          <p:cNvPr id="6" name="Freeform 6"/>
          <p:cNvSpPr/>
          <p:nvPr/>
        </p:nvSpPr>
        <p:spPr>
          <a:xfrm>
            <a:off x="16066307" y="6867021"/>
            <a:ext cx="2221693" cy="1215872"/>
          </a:xfrm>
          <a:custGeom>
            <a:avLst/>
            <a:gdLst/>
            <a:ahLst/>
            <a:cxnLst/>
            <a:rect l="l" t="t" r="r" b="b"/>
            <a:pathLst>
              <a:path w="2221693" h="1215872">
                <a:moveTo>
                  <a:pt x="0" y="0"/>
                </a:moveTo>
                <a:lnTo>
                  <a:pt x="2221693" y="0"/>
                </a:lnTo>
                <a:lnTo>
                  <a:pt x="2221693" y="1215872"/>
                </a:lnTo>
                <a:lnTo>
                  <a:pt x="0" y="121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MY"/>
          </a:p>
        </p:txBody>
      </p:sp>
      <p:sp>
        <p:nvSpPr>
          <p:cNvPr id="8" name="TextBox 8"/>
          <p:cNvSpPr txBox="1"/>
          <p:nvPr/>
        </p:nvSpPr>
        <p:spPr>
          <a:xfrm>
            <a:off x="9448800" y="6218369"/>
            <a:ext cx="3352800" cy="685765"/>
          </a:xfrm>
          <a:prstGeom prst="rect">
            <a:avLst/>
          </a:prstGeom>
        </p:spPr>
        <p:txBody>
          <a:bodyPr wrap="square" lIns="0" tIns="0" rIns="0" bIns="0" rtlCol="0" anchor="t">
            <a:spAutoFit/>
          </a:bodyPr>
          <a:lstStyle/>
          <a:p>
            <a:pPr algn="ctr">
              <a:lnSpc>
                <a:spcPts val="5999"/>
              </a:lnSpc>
            </a:pPr>
            <a:r>
              <a:rPr lang="en-US" sz="4999" spc="2334" dirty="0">
                <a:solidFill>
                  <a:srgbClr val="0B8D93"/>
                </a:solidFill>
                <a:latin typeface="Bebas Neue Bold"/>
              </a:rPr>
              <a:t>thank</a:t>
            </a:r>
          </a:p>
        </p:txBody>
      </p:sp>
      <p:sp>
        <p:nvSpPr>
          <p:cNvPr id="9" name="TextBox 9"/>
          <p:cNvSpPr txBox="1"/>
          <p:nvPr/>
        </p:nvSpPr>
        <p:spPr>
          <a:xfrm>
            <a:off x="1066800" y="4059318"/>
            <a:ext cx="8627177" cy="1919628"/>
          </a:xfrm>
          <a:prstGeom prst="rect">
            <a:avLst/>
          </a:prstGeom>
        </p:spPr>
        <p:txBody>
          <a:bodyPr wrap="square" lIns="0" tIns="0" rIns="0" bIns="0" rtlCol="0" anchor="t">
            <a:spAutoFit/>
          </a:bodyPr>
          <a:lstStyle/>
          <a:p>
            <a:pPr algn="r">
              <a:lnSpc>
                <a:spcPts val="16774"/>
              </a:lnSpc>
            </a:pPr>
            <a:r>
              <a:rPr lang="en-US" sz="13978" dirty="0">
                <a:solidFill>
                  <a:srgbClr val="0B8D93"/>
                </a:solidFill>
                <a:latin typeface="Bebas Neue Bold"/>
              </a:rPr>
              <a:t>Any question?</a:t>
            </a:r>
          </a:p>
        </p:txBody>
      </p:sp>
      <p:sp>
        <p:nvSpPr>
          <p:cNvPr id="10" name="TextBox 10"/>
          <p:cNvSpPr txBox="1"/>
          <p:nvPr/>
        </p:nvSpPr>
        <p:spPr>
          <a:xfrm>
            <a:off x="12499756" y="6113683"/>
            <a:ext cx="3045044" cy="1453925"/>
          </a:xfrm>
          <a:prstGeom prst="rect">
            <a:avLst/>
          </a:prstGeom>
        </p:spPr>
        <p:txBody>
          <a:bodyPr lIns="0" tIns="0" rIns="0" bIns="0" rtlCol="0" anchor="t">
            <a:spAutoFit/>
          </a:bodyPr>
          <a:lstStyle/>
          <a:p>
            <a:pPr algn="just">
              <a:lnSpc>
                <a:spcPts val="11461"/>
              </a:lnSpc>
            </a:pPr>
            <a:r>
              <a:rPr lang="en-US" sz="9551" dirty="0">
                <a:solidFill>
                  <a:srgbClr val="EE9C22"/>
                </a:solidFill>
                <a:latin typeface="Breathing"/>
              </a:rPr>
              <a:t>You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0"/>
          <p:cNvSpPr>
            <a:spLocks noChangeArrowheads="1"/>
          </p:cNvSpPr>
          <p:nvPr/>
        </p:nvSpPr>
        <p:spPr bwMode="auto">
          <a:xfrm>
            <a:off x="3138488" y="764382"/>
            <a:ext cx="12115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00"/>
              </a:buClr>
              <a:buChar char="•"/>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lr>
                <a:srgbClr val="000000"/>
              </a:buClr>
              <a:buFont typeface="Wingdings" panose="05000000000000000000" pitchFamily="2" charset="2"/>
              <a:buChar char="§"/>
              <a:defRPr sz="20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lr>
                <a:srgbClr val="000000"/>
              </a:buClr>
              <a:buChar char="o"/>
              <a:defRPr sz="2400">
                <a:solidFill>
                  <a:srgbClr val="000000"/>
                </a:solidFill>
                <a:latin typeface="Arial" panose="020B0604020202020204" pitchFamily="34" charset="0"/>
                <a:cs typeface="Times New Roman" panose="02020603050405020304" pitchFamily="18" charset="0"/>
              </a:defRPr>
            </a:lvl3pPr>
            <a:lvl4pPr marL="1600200" indent="-228600">
              <a:spcBef>
                <a:spcPct val="20000"/>
              </a:spcBef>
              <a:buClr>
                <a:srgbClr val="000000"/>
              </a:buClr>
              <a:buChar char="–"/>
              <a:defRPr sz="1600">
                <a:solidFill>
                  <a:srgbClr val="000000"/>
                </a:solidFill>
                <a:latin typeface="Arial" panose="020B0604020202020204" pitchFamily="34" charset="0"/>
                <a:cs typeface="Times New Roman" panose="02020603050405020304" pitchFamily="18" charset="0"/>
              </a:defRPr>
            </a:lvl4pPr>
            <a:lvl5pPr marL="2057400" indent="-228600">
              <a:spcBef>
                <a:spcPct val="20000"/>
              </a:spcBef>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9pPr>
          </a:lstStyle>
          <a:p>
            <a:pPr algn="ctr" eaLnBrk="1" hangingPunct="1">
              <a:spcBef>
                <a:spcPct val="0"/>
              </a:spcBef>
              <a:buClrTx/>
              <a:buFontTx/>
              <a:buNone/>
            </a:pPr>
            <a:endParaRPr lang="en-MY" altLang="en-US" sz="6000">
              <a:solidFill>
                <a:schemeClr val="bg2"/>
              </a:solidFill>
            </a:endParaRPr>
          </a:p>
        </p:txBody>
      </p:sp>
      <p:sp>
        <p:nvSpPr>
          <p:cNvPr id="6" name="Freeform 8">
            <a:extLst>
              <a:ext uri="{FF2B5EF4-FFF2-40B4-BE49-F238E27FC236}">
                <a16:creationId xmlns:a16="http://schemas.microsoft.com/office/drawing/2014/main" id="{D94AF0F4-EBBA-1939-1765-111AB7F692CB}"/>
              </a:ext>
            </a:extLst>
          </p:cNvPr>
          <p:cNvSpPr/>
          <p:nvPr/>
        </p:nvSpPr>
        <p:spPr>
          <a:xfrm>
            <a:off x="514350" y="225931"/>
            <a:ext cx="17068800" cy="1076901"/>
          </a:xfrm>
          <a:custGeom>
            <a:avLst/>
            <a:gdLst/>
            <a:ahLst/>
            <a:cxnLst/>
            <a:rect l="l" t="t" r="r" b="b"/>
            <a:pathLst>
              <a:path w="990507" h="289778">
                <a:moveTo>
                  <a:pt x="0" y="0"/>
                </a:moveTo>
                <a:lnTo>
                  <a:pt x="990507" y="0"/>
                </a:lnTo>
                <a:lnTo>
                  <a:pt x="990507" y="289778"/>
                </a:lnTo>
                <a:lnTo>
                  <a:pt x="0" y="289778"/>
                </a:lnTo>
                <a:close/>
              </a:path>
            </a:pathLst>
          </a:custGeom>
          <a:solidFill>
            <a:srgbClr val="990099"/>
          </a:solidFill>
          <a:ln>
            <a:noFill/>
          </a:ln>
        </p:spPr>
        <p:txBody>
          <a:bodyPr/>
          <a:lstStyle/>
          <a:p>
            <a:r>
              <a:rPr lang="en-US" sz="8000" dirty="0">
                <a:solidFill>
                  <a:schemeClr val="bg1"/>
                </a:solidFill>
                <a:latin typeface="Bebas Neue" panose="020B0606020202050201" pitchFamily="34" charset="0"/>
              </a:rPr>
              <a:t>Please stay back for awhile!</a:t>
            </a:r>
          </a:p>
        </p:txBody>
      </p:sp>
      <p:graphicFrame>
        <p:nvGraphicFramePr>
          <p:cNvPr id="4" name="Table 3">
            <a:extLst>
              <a:ext uri="{FF2B5EF4-FFF2-40B4-BE49-F238E27FC236}">
                <a16:creationId xmlns:a16="http://schemas.microsoft.com/office/drawing/2014/main" id="{53E166DC-54CD-FCA8-36B0-E31FE48DD03A}"/>
              </a:ext>
            </a:extLst>
          </p:cNvPr>
          <p:cNvGraphicFramePr>
            <a:graphicFrameLocks noGrp="1"/>
          </p:cNvGraphicFramePr>
          <p:nvPr>
            <p:extLst>
              <p:ext uri="{D42A27DB-BD31-4B8C-83A1-F6EECF244321}">
                <p14:modId xmlns:p14="http://schemas.microsoft.com/office/powerpoint/2010/main" val="962074984"/>
              </p:ext>
            </p:extLst>
          </p:nvPr>
        </p:nvGraphicFramePr>
        <p:xfrm>
          <a:off x="514350" y="1479152"/>
          <a:ext cx="8439151" cy="8593513"/>
        </p:xfrm>
        <a:graphic>
          <a:graphicData uri="http://schemas.openxmlformats.org/drawingml/2006/table">
            <a:tbl>
              <a:tblPr/>
              <a:tblGrid>
                <a:gridCol w="785037">
                  <a:extLst>
                    <a:ext uri="{9D8B030D-6E8A-4147-A177-3AD203B41FA5}">
                      <a16:colId xmlns:a16="http://schemas.microsoft.com/office/drawing/2014/main" val="81987294"/>
                    </a:ext>
                  </a:extLst>
                </a:gridCol>
                <a:gridCol w="2028013">
                  <a:extLst>
                    <a:ext uri="{9D8B030D-6E8A-4147-A177-3AD203B41FA5}">
                      <a16:colId xmlns:a16="http://schemas.microsoft.com/office/drawing/2014/main" val="888650241"/>
                    </a:ext>
                  </a:extLst>
                </a:gridCol>
                <a:gridCol w="5626101">
                  <a:extLst>
                    <a:ext uri="{9D8B030D-6E8A-4147-A177-3AD203B41FA5}">
                      <a16:colId xmlns:a16="http://schemas.microsoft.com/office/drawing/2014/main" val="77744944"/>
                    </a:ext>
                  </a:extLst>
                </a:gridCol>
              </a:tblGrid>
              <a:tr h="196781">
                <a:tc>
                  <a:txBody>
                    <a:bodyPr/>
                    <a:lstStyle/>
                    <a:p>
                      <a:pPr algn="ctr" fontAlgn="b"/>
                      <a:r>
                        <a:rPr lang="en-MY" sz="2400" b="0" i="0" u="none" strike="noStrike" dirty="0">
                          <a:solidFill>
                            <a:srgbClr val="000000"/>
                          </a:solidFill>
                          <a:effectLst/>
                          <a:latin typeface="Bahnschrift SemiBold SemiConden" panose="020B0502040204020203" pitchFamily="34" charset="0"/>
                        </a:rPr>
                        <a:t>1</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1221101336</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ADRIANA QAISARA BINTI AZRIL HAFIZ</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319379"/>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2</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dirty="0">
                          <a:solidFill>
                            <a:srgbClr val="000000"/>
                          </a:solidFill>
                          <a:effectLst/>
                          <a:latin typeface="Bahnschrift SemiBold SemiConden" panose="020B0502040204020203" pitchFamily="34" charset="0"/>
                        </a:rPr>
                        <a:t>1221100205</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AMBHIGAI SIVALINGAM</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449917"/>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3</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dirty="0">
                          <a:solidFill>
                            <a:srgbClr val="000000"/>
                          </a:solidFill>
                          <a:effectLst/>
                          <a:latin typeface="Bahnschrift SemiBold SemiConden" panose="020B0502040204020203" pitchFamily="34" charset="0"/>
                        </a:rPr>
                        <a:t>1221100501</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ANUSHRI A/P SIVASUBRAMANIAM</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875157"/>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4</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dirty="0">
                          <a:solidFill>
                            <a:srgbClr val="000000"/>
                          </a:solidFill>
                          <a:effectLst/>
                          <a:latin typeface="Bahnschrift SemiBold SemiConden" panose="020B0502040204020203" pitchFamily="34" charset="0"/>
                        </a:rPr>
                        <a:t>1221100229</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CARMEN YU HWEE XUAN</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026223"/>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5</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dirty="0">
                          <a:solidFill>
                            <a:srgbClr val="000000"/>
                          </a:solidFill>
                          <a:effectLst/>
                          <a:latin typeface="Bahnschrift SemiBold SemiConden" panose="020B0502040204020203" pitchFamily="34" charset="0"/>
                        </a:rPr>
                        <a:t>1221100548</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CHONG KAR MUN</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745250"/>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6</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1221100651</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dirty="0">
                          <a:solidFill>
                            <a:srgbClr val="000000"/>
                          </a:solidFill>
                          <a:effectLst/>
                          <a:latin typeface="Bahnschrift SemiBold SemiConden" panose="020B0502040204020203" pitchFamily="34" charset="0"/>
                        </a:rPr>
                        <a:t>DAHNNICAH DASHSRINA SUSAYAN</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116244"/>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7</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1221100959</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DHIYA SARAHANNA BINTI ROSAL AZIMIN</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114698"/>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8</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1221100729</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dirty="0">
                          <a:solidFill>
                            <a:srgbClr val="000000"/>
                          </a:solidFill>
                          <a:effectLst/>
                          <a:latin typeface="Bahnschrift SemiBold SemiConden" panose="020B0502040204020203" pitchFamily="34" charset="0"/>
                        </a:rPr>
                        <a:t>DICKY LAU LIH SIONG</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371285"/>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9</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1221101021</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Bahnschrift SemiBold SemiConden" panose="020B0502040204020203" pitchFamily="34" charset="0"/>
                        </a:rPr>
                        <a:t>DIVYAREKA A/P T RAMESHEN</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902954"/>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10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1221100517</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dirty="0">
                          <a:solidFill>
                            <a:srgbClr val="000000"/>
                          </a:solidFill>
                          <a:effectLst/>
                          <a:latin typeface="Bahnschrift SemiBold SemiConden" panose="020B0502040204020203" pitchFamily="34" charset="0"/>
                        </a:rPr>
                        <a:t>ELIJAH RAJ JOSEPH A/L SUNDARARAJ</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269597"/>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11</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1221100535</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FARAH YASMEEN BINTI NORHISHAM</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249026"/>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12</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1221100203</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HEHLAKSHIKA A/P MALAYARASAN</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210959"/>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13</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1221100286</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dirty="0">
                          <a:solidFill>
                            <a:srgbClr val="000000"/>
                          </a:solidFill>
                          <a:effectLst/>
                          <a:latin typeface="Bahnschrift SemiBold SemiConden" panose="020B0502040204020203" pitchFamily="34" charset="0"/>
                        </a:rPr>
                        <a:t>IVAN TAN CHUN HUNG</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242194"/>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14</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1221100410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JANELLE LEONG JAY NIE</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184342"/>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15</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1221100887</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dirty="0">
                          <a:solidFill>
                            <a:srgbClr val="000000"/>
                          </a:solidFill>
                          <a:effectLst/>
                          <a:latin typeface="Bahnschrift SemiBold SemiConden" panose="020B0502040204020203" pitchFamily="34" charset="0"/>
                        </a:rPr>
                        <a:t>JASMEERAA A/P KUMARAVEL</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137060"/>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16</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1221100210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JOHN JEREMIAH NATHAN A/L JESU NATHAN</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002871"/>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17</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1221100428</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KHALISH IRFAN BIN KHAIRIZAMAN</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178756"/>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18</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1221100273</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dirty="0">
                          <a:solidFill>
                            <a:srgbClr val="000000"/>
                          </a:solidFill>
                          <a:effectLst/>
                          <a:latin typeface="Bahnschrift SemiBold SemiConden" panose="020B0502040204020203" pitchFamily="34" charset="0"/>
                        </a:rPr>
                        <a:t>LAM QIAN YU</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09597"/>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19</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1221100247</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dirty="0">
                          <a:solidFill>
                            <a:srgbClr val="000000"/>
                          </a:solidFill>
                          <a:effectLst/>
                          <a:latin typeface="Bahnschrift SemiBold SemiConden" panose="020B0502040204020203" pitchFamily="34" charset="0"/>
                        </a:rPr>
                        <a:t>LEE SOON WEI</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089914"/>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20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1221100335</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dirty="0">
                          <a:solidFill>
                            <a:srgbClr val="000000"/>
                          </a:solidFill>
                          <a:effectLst/>
                          <a:latin typeface="Bahnschrift SemiBold SemiConden" panose="020B0502040204020203" pitchFamily="34" charset="0"/>
                        </a:rPr>
                        <a:t>LEE YI JIE</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722256"/>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21</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1221100209</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LIM ZHAN VIC</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017539"/>
                  </a:ext>
                </a:extLst>
              </a:tr>
              <a:tr h="196781">
                <a:tc>
                  <a:txBody>
                    <a:bodyPr/>
                    <a:lstStyle/>
                    <a:p>
                      <a:pPr algn="ctr" fontAlgn="b"/>
                      <a:r>
                        <a:rPr lang="en-MY" sz="2400" b="0" i="0" u="none" strike="noStrike">
                          <a:solidFill>
                            <a:srgbClr val="000000"/>
                          </a:solidFill>
                          <a:effectLst/>
                          <a:latin typeface="Bahnschrift SemiBold SemiConden" panose="020B0502040204020203" pitchFamily="34" charset="0"/>
                        </a:rPr>
                        <a:t>22</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1221100313</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dirty="0">
                          <a:solidFill>
                            <a:srgbClr val="000000"/>
                          </a:solidFill>
                          <a:effectLst/>
                          <a:latin typeface="Bahnschrift SemiBold SemiConden" panose="020B0502040204020203" pitchFamily="34" charset="0"/>
                        </a:rPr>
                        <a:t>LIOW YEN YI</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044727"/>
                  </a:ext>
                </a:extLst>
              </a:tr>
              <a:tr h="0">
                <a:tc>
                  <a:txBody>
                    <a:bodyPr/>
                    <a:lstStyle/>
                    <a:p>
                      <a:pPr algn="ctr" fontAlgn="b"/>
                      <a:r>
                        <a:rPr lang="en-MY" sz="2400" b="0" i="0" u="none" strike="noStrike">
                          <a:solidFill>
                            <a:srgbClr val="000000"/>
                          </a:solidFill>
                          <a:effectLst/>
                          <a:latin typeface="Bahnschrift SemiBold SemiConden" panose="020B0502040204020203" pitchFamily="34" charset="0"/>
                        </a:rPr>
                        <a:t>23</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1221100238</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dirty="0">
                          <a:solidFill>
                            <a:srgbClr val="000000"/>
                          </a:solidFill>
                          <a:effectLst/>
                          <a:latin typeface="Bahnschrift SemiBold SemiConden" panose="020B0502040204020203" pitchFamily="34" charset="0"/>
                        </a:rPr>
                        <a:t>LOI ZHONG XUAN</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090982"/>
                  </a:ext>
                </a:extLst>
              </a:tr>
            </a:tbl>
          </a:graphicData>
        </a:graphic>
      </p:graphicFrame>
      <p:graphicFrame>
        <p:nvGraphicFramePr>
          <p:cNvPr id="8" name="Table 7">
            <a:extLst>
              <a:ext uri="{FF2B5EF4-FFF2-40B4-BE49-F238E27FC236}">
                <a16:creationId xmlns:a16="http://schemas.microsoft.com/office/drawing/2014/main" id="{2CEE9F73-2CE7-666C-9B6B-A057B1D4989B}"/>
              </a:ext>
            </a:extLst>
          </p:cNvPr>
          <p:cNvGraphicFramePr>
            <a:graphicFrameLocks noGrp="1"/>
          </p:cNvGraphicFramePr>
          <p:nvPr>
            <p:extLst>
              <p:ext uri="{D42A27DB-BD31-4B8C-83A1-F6EECF244321}">
                <p14:modId xmlns:p14="http://schemas.microsoft.com/office/powerpoint/2010/main" val="3549782544"/>
              </p:ext>
            </p:extLst>
          </p:nvPr>
        </p:nvGraphicFramePr>
        <p:xfrm>
          <a:off x="9144000" y="1479152"/>
          <a:ext cx="8439151" cy="8291310"/>
        </p:xfrm>
        <a:graphic>
          <a:graphicData uri="http://schemas.openxmlformats.org/drawingml/2006/table">
            <a:tbl>
              <a:tblPr/>
              <a:tblGrid>
                <a:gridCol w="785038">
                  <a:extLst>
                    <a:ext uri="{9D8B030D-6E8A-4147-A177-3AD203B41FA5}">
                      <a16:colId xmlns:a16="http://schemas.microsoft.com/office/drawing/2014/main" val="2449039262"/>
                    </a:ext>
                  </a:extLst>
                </a:gridCol>
                <a:gridCol w="2028013">
                  <a:extLst>
                    <a:ext uri="{9D8B030D-6E8A-4147-A177-3AD203B41FA5}">
                      <a16:colId xmlns:a16="http://schemas.microsoft.com/office/drawing/2014/main" val="4262066286"/>
                    </a:ext>
                  </a:extLst>
                </a:gridCol>
                <a:gridCol w="5626100">
                  <a:extLst>
                    <a:ext uri="{9D8B030D-6E8A-4147-A177-3AD203B41FA5}">
                      <a16:colId xmlns:a16="http://schemas.microsoft.com/office/drawing/2014/main" val="3812620982"/>
                    </a:ext>
                  </a:extLst>
                </a:gridCol>
              </a:tblGrid>
              <a:tr h="376824">
                <a:tc>
                  <a:txBody>
                    <a:bodyPr/>
                    <a:lstStyle/>
                    <a:p>
                      <a:pPr algn="ctr" fontAlgn="b"/>
                      <a:r>
                        <a:rPr lang="en-MY" sz="2400" b="0" i="0" u="none" strike="noStrike">
                          <a:solidFill>
                            <a:srgbClr val="000000"/>
                          </a:solidFill>
                          <a:effectLst/>
                          <a:latin typeface="Bahnschrift SemiBold SemiConden" panose="020B0502040204020203" pitchFamily="34" charset="0"/>
                        </a:rPr>
                        <a:t>24</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1221101345</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MARTINA JOLENE AK RUDIE</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444161"/>
                  </a:ext>
                </a:extLst>
              </a:tr>
              <a:tr h="352706">
                <a:tc>
                  <a:txBody>
                    <a:bodyPr/>
                    <a:lstStyle/>
                    <a:p>
                      <a:pPr algn="ctr" fontAlgn="b"/>
                      <a:r>
                        <a:rPr lang="en-MY" sz="2400" b="0" i="0" u="none" strike="noStrike">
                          <a:solidFill>
                            <a:srgbClr val="000000"/>
                          </a:solidFill>
                          <a:effectLst/>
                          <a:latin typeface="Bahnschrift SemiBold SemiConden" panose="020B0502040204020203" pitchFamily="34" charset="0"/>
                        </a:rPr>
                        <a:t>25</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1221101766</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MUHAMMAD DAANISH KAMAL BIN MOHAMMED ANSAR</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526710"/>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26</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1221100419</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MUNESSWARAN A/L YAGOO</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693226"/>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27</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1221100536</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NEMISHA A/P PUVANESH</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405808"/>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28</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1221100201</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NOR ALEESIA AMYLIA BINTI DANIEL HAFIDZAN</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260215"/>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29</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1221100612</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NUR FATEEHAH BINTI RAZEELAN</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065744"/>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30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1221100582</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NUR SYAFIYAH SYAFIQAH BINTI SUHADI</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050375"/>
                  </a:ext>
                </a:extLst>
              </a:tr>
              <a:tr h="391896">
                <a:tc>
                  <a:txBody>
                    <a:bodyPr/>
                    <a:lstStyle/>
                    <a:p>
                      <a:pPr algn="ctr" fontAlgn="b"/>
                      <a:r>
                        <a:rPr lang="en-MY" sz="2400" b="0" i="0" u="none" strike="noStrike">
                          <a:solidFill>
                            <a:srgbClr val="000000"/>
                          </a:solidFill>
                          <a:effectLst/>
                          <a:latin typeface="Bahnschrift SemiBold SemiConden" panose="020B0502040204020203" pitchFamily="34" charset="0"/>
                        </a:rPr>
                        <a:t>31</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1221100495</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OH SHI YAN</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643110"/>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32</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1221100222</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ONYINYECHI ARULJOTHI IWUNNA</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442021"/>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33</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1221100496</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OOI KAI XUN</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307648"/>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34</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1221100215</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PUTERA ASYIQ BIN AZLAN</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294441"/>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35</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1221101033</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RANIA HANNANI BINTI ZEIDI</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6864204"/>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36</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1221100402</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RUEBEN THIYAGA RAJAN</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912364"/>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37</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1221100336</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dirty="0">
                          <a:solidFill>
                            <a:srgbClr val="000000"/>
                          </a:solidFill>
                          <a:effectLst/>
                          <a:latin typeface="Bahnschrift SemiBold SemiConden" panose="020B0502040204020203" pitchFamily="34" charset="0"/>
                        </a:rPr>
                        <a:t>SHARANYA A/P GANESAN</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713719"/>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38</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1221100645</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SHIRNIE LAU</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21398"/>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39</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1221101034</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SYED SYAFIQ BIN SYED ABD RAZAK</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798579"/>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40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1221100249</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a:solidFill>
                            <a:srgbClr val="000000"/>
                          </a:solidFill>
                          <a:effectLst/>
                          <a:latin typeface="Bahnschrift SemiBold SemiConden" panose="020B0502040204020203" pitchFamily="34" charset="0"/>
                        </a:rPr>
                        <a:t>TANUJAH NAIR PARTHAN</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101660"/>
                  </a:ext>
                </a:extLst>
              </a:tr>
              <a:tr h="376824">
                <a:tc>
                  <a:txBody>
                    <a:bodyPr/>
                    <a:lstStyle/>
                    <a:p>
                      <a:pPr algn="ctr" fontAlgn="b"/>
                      <a:r>
                        <a:rPr lang="en-MY" sz="2400" b="0" i="0" u="none" strike="noStrike" dirty="0">
                          <a:solidFill>
                            <a:srgbClr val="000000"/>
                          </a:solidFill>
                          <a:effectLst/>
                          <a:latin typeface="Bahnschrift SemiBold SemiConden" panose="020B0502040204020203" pitchFamily="34" charset="0"/>
                        </a:rPr>
                        <a:t>41</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1221100412</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dirty="0">
                          <a:solidFill>
                            <a:srgbClr val="000000"/>
                          </a:solidFill>
                          <a:effectLst/>
                          <a:latin typeface="Bahnschrift SemiBold SemiConden" panose="020B0502040204020203" pitchFamily="34" charset="0"/>
                        </a:rPr>
                        <a:t>THARANI A/P BENJAMIN</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192874"/>
                  </a:ext>
                </a:extLst>
              </a:tr>
              <a:tr h="376824">
                <a:tc>
                  <a:txBody>
                    <a:bodyPr/>
                    <a:lstStyle/>
                    <a:p>
                      <a:pPr algn="ctr" fontAlgn="b"/>
                      <a:r>
                        <a:rPr lang="en-MY" sz="2400" b="0" i="0" u="none" strike="noStrike" dirty="0">
                          <a:solidFill>
                            <a:srgbClr val="000000"/>
                          </a:solidFill>
                          <a:effectLst/>
                          <a:latin typeface="Bahnschrift SemiBold SemiConden" panose="020B0502040204020203" pitchFamily="34" charset="0"/>
                        </a:rPr>
                        <a:t>42</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1221100608</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2400" b="0" i="0" u="none" strike="noStrike">
                          <a:solidFill>
                            <a:srgbClr val="000000"/>
                          </a:solidFill>
                          <a:effectLst/>
                          <a:latin typeface="Bahnschrift SemiBold SemiConden" panose="020B0502040204020203" pitchFamily="34" charset="0"/>
                        </a:rPr>
                        <a:t>TRESHA A/P S SHANMUGAMNATHA N</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228360"/>
                  </a:ext>
                </a:extLst>
              </a:tr>
              <a:tr h="376824">
                <a:tc>
                  <a:txBody>
                    <a:bodyPr/>
                    <a:lstStyle/>
                    <a:p>
                      <a:pPr algn="ctr" fontAlgn="b"/>
                      <a:r>
                        <a:rPr lang="en-MY" sz="2400" b="0" i="0" u="none" strike="noStrike" dirty="0">
                          <a:solidFill>
                            <a:srgbClr val="000000"/>
                          </a:solidFill>
                          <a:effectLst/>
                          <a:latin typeface="Bahnschrift SemiBold SemiConden" panose="020B0502040204020203" pitchFamily="34" charset="0"/>
                        </a:rPr>
                        <a:t>43</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1221100528</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2400" b="0" i="0" u="none" strike="noStrike">
                          <a:solidFill>
                            <a:srgbClr val="000000"/>
                          </a:solidFill>
                          <a:effectLst/>
                          <a:latin typeface="Bahnschrift SemiBold SemiConden" panose="020B0502040204020203" pitchFamily="34" charset="0"/>
                        </a:rPr>
                        <a:t>VIVETHAA SRI A/P RAMA DASS ROW</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014884"/>
                  </a:ext>
                </a:extLst>
              </a:tr>
              <a:tr h="376824">
                <a:tc>
                  <a:txBody>
                    <a:bodyPr/>
                    <a:lstStyle/>
                    <a:p>
                      <a:pPr algn="ctr" fontAlgn="b"/>
                      <a:r>
                        <a:rPr lang="en-MY" sz="2400" b="0" i="0" u="none" strike="noStrike">
                          <a:solidFill>
                            <a:srgbClr val="000000"/>
                          </a:solidFill>
                          <a:effectLst/>
                          <a:latin typeface="Bahnschrift SemiBold SemiConden" panose="020B0502040204020203" pitchFamily="34" charset="0"/>
                        </a:rPr>
                        <a:t>44</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400" b="0" i="0" u="none" strike="noStrike">
                          <a:solidFill>
                            <a:srgbClr val="000000"/>
                          </a:solidFill>
                          <a:effectLst/>
                          <a:latin typeface="Bahnschrift SemiBold SemiConden" panose="020B0502040204020203" pitchFamily="34" charset="0"/>
                        </a:rPr>
                        <a:t>1221100481</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MY" sz="2400" b="0" i="0" u="none" strike="noStrike" dirty="0">
                          <a:solidFill>
                            <a:srgbClr val="000000"/>
                          </a:solidFill>
                          <a:effectLst/>
                          <a:latin typeface="Bahnschrift SemiBold SemiConden" panose="020B0502040204020203" pitchFamily="34" charset="0"/>
                        </a:rPr>
                        <a:t>ZARITH SOFEA BINTI MUHAMMAD ALFI</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474364"/>
                  </a:ext>
                </a:extLst>
              </a:tr>
            </a:tbl>
          </a:graphicData>
        </a:graphic>
      </p:graphicFrame>
    </p:spTree>
    <p:extLst>
      <p:ext uri="{BB962C8B-B14F-4D97-AF65-F5344CB8AC3E}">
        <p14:creationId xmlns:p14="http://schemas.microsoft.com/office/powerpoint/2010/main" val="420932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0"/>
          <p:cNvSpPr>
            <a:spLocks noChangeArrowheads="1"/>
          </p:cNvSpPr>
          <p:nvPr/>
        </p:nvSpPr>
        <p:spPr bwMode="auto">
          <a:xfrm>
            <a:off x="3138488" y="764382"/>
            <a:ext cx="12115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00"/>
              </a:buClr>
              <a:buChar char="•"/>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lr>
                <a:srgbClr val="000000"/>
              </a:buClr>
              <a:buFont typeface="Wingdings" panose="05000000000000000000" pitchFamily="2" charset="2"/>
              <a:buChar char="§"/>
              <a:defRPr sz="20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lr>
                <a:srgbClr val="000000"/>
              </a:buClr>
              <a:buChar char="o"/>
              <a:defRPr sz="2400">
                <a:solidFill>
                  <a:srgbClr val="000000"/>
                </a:solidFill>
                <a:latin typeface="Arial" panose="020B0604020202020204" pitchFamily="34" charset="0"/>
                <a:cs typeface="Times New Roman" panose="02020603050405020304" pitchFamily="18" charset="0"/>
              </a:defRPr>
            </a:lvl3pPr>
            <a:lvl4pPr marL="1600200" indent="-228600">
              <a:spcBef>
                <a:spcPct val="20000"/>
              </a:spcBef>
              <a:buClr>
                <a:srgbClr val="000000"/>
              </a:buClr>
              <a:buChar char="–"/>
              <a:defRPr sz="1600">
                <a:solidFill>
                  <a:srgbClr val="000000"/>
                </a:solidFill>
                <a:latin typeface="Arial" panose="020B0604020202020204" pitchFamily="34" charset="0"/>
                <a:cs typeface="Times New Roman" panose="02020603050405020304" pitchFamily="18" charset="0"/>
              </a:defRPr>
            </a:lvl4pPr>
            <a:lvl5pPr marL="2057400" indent="-228600">
              <a:spcBef>
                <a:spcPct val="20000"/>
              </a:spcBef>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9pPr>
          </a:lstStyle>
          <a:p>
            <a:pPr algn="ctr" eaLnBrk="1" hangingPunct="1">
              <a:spcBef>
                <a:spcPct val="0"/>
              </a:spcBef>
              <a:buClrTx/>
              <a:buFontTx/>
              <a:buNone/>
            </a:pPr>
            <a:endParaRPr lang="en-MY" altLang="en-US" sz="6000">
              <a:solidFill>
                <a:schemeClr val="bg2"/>
              </a:solidFill>
            </a:endParaRPr>
          </a:p>
        </p:txBody>
      </p:sp>
      <p:sp>
        <p:nvSpPr>
          <p:cNvPr id="4" name="Rectangle 3"/>
          <p:cNvSpPr/>
          <p:nvPr/>
        </p:nvSpPr>
        <p:spPr>
          <a:xfrm>
            <a:off x="668806" y="2858550"/>
            <a:ext cx="16642410" cy="1569660"/>
          </a:xfrm>
          <a:prstGeom prst="rect">
            <a:avLst/>
          </a:prstGeom>
        </p:spPr>
        <p:txBody>
          <a:bodyPr wrap="square">
            <a:spAutoFit/>
          </a:bodyPr>
          <a:lstStyle/>
          <a:p>
            <a:pPr marL="428625" indent="-428625" algn="just" fontAlgn="b">
              <a:buFont typeface="Arial" panose="020B0604020202020204" pitchFamily="34" charset="0"/>
              <a:buChar char="•"/>
            </a:pPr>
            <a:r>
              <a:rPr lang="en-US" sz="4800" dirty="0">
                <a:latin typeface="Bahnschrift SemiLight Condensed" panose="020B0502040204020203" pitchFamily="34" charset="0"/>
              </a:rPr>
              <a:t>3 groups of students in this special offer:</a:t>
            </a:r>
          </a:p>
          <a:p>
            <a:pPr algn="just" fontAlgn="b"/>
            <a:endParaRPr lang="en-US" sz="4800" dirty="0">
              <a:latin typeface="Bahnschrift SemiLight Condensed" panose="020B0502040204020203" pitchFamily="34" charset="0"/>
            </a:endParaRPr>
          </a:p>
        </p:txBody>
      </p:sp>
      <p:sp>
        <p:nvSpPr>
          <p:cNvPr id="2" name="Freeform 8">
            <a:extLst>
              <a:ext uri="{FF2B5EF4-FFF2-40B4-BE49-F238E27FC236}">
                <a16:creationId xmlns:a16="http://schemas.microsoft.com/office/drawing/2014/main" id="{DCF0CFEA-6854-C3CD-E465-F76FAF2367AE}"/>
              </a:ext>
            </a:extLst>
          </p:cNvPr>
          <p:cNvSpPr/>
          <p:nvPr/>
        </p:nvSpPr>
        <p:spPr>
          <a:xfrm>
            <a:off x="514350" y="408999"/>
            <a:ext cx="17068800" cy="1400591"/>
          </a:xfrm>
          <a:custGeom>
            <a:avLst/>
            <a:gdLst/>
            <a:ahLst/>
            <a:cxnLst/>
            <a:rect l="l" t="t" r="r" b="b"/>
            <a:pathLst>
              <a:path w="990507" h="289778">
                <a:moveTo>
                  <a:pt x="0" y="0"/>
                </a:moveTo>
                <a:lnTo>
                  <a:pt x="990507" y="0"/>
                </a:lnTo>
                <a:lnTo>
                  <a:pt x="990507" y="289778"/>
                </a:lnTo>
                <a:lnTo>
                  <a:pt x="0" y="289778"/>
                </a:lnTo>
                <a:close/>
              </a:path>
            </a:pathLst>
          </a:custGeom>
          <a:solidFill>
            <a:srgbClr val="990099"/>
          </a:solidFill>
          <a:ln>
            <a:noFill/>
          </a:ln>
        </p:spPr>
        <p:txBody>
          <a:bodyPr/>
          <a:lstStyle/>
          <a:p>
            <a:r>
              <a:rPr lang="en-US" sz="8000" dirty="0">
                <a:solidFill>
                  <a:schemeClr val="bg1"/>
                </a:solidFill>
                <a:latin typeface="Bebas Neue" panose="020B0606020202050201" pitchFamily="34" charset="0"/>
              </a:rPr>
              <a:t>BRIEFING FOR SPECIAL OFFER intro to syariah law</a:t>
            </a:r>
          </a:p>
        </p:txBody>
      </p:sp>
      <p:sp>
        <p:nvSpPr>
          <p:cNvPr id="3" name="TextBox 2">
            <a:extLst>
              <a:ext uri="{FF2B5EF4-FFF2-40B4-BE49-F238E27FC236}">
                <a16:creationId xmlns:a16="http://schemas.microsoft.com/office/drawing/2014/main" id="{2A424FBF-2B60-55C4-26EF-E519BA4E9AD1}"/>
              </a:ext>
            </a:extLst>
          </p:cNvPr>
          <p:cNvSpPr txBox="1"/>
          <p:nvPr/>
        </p:nvSpPr>
        <p:spPr>
          <a:xfrm>
            <a:off x="1143000" y="4117749"/>
            <a:ext cx="11049000" cy="830997"/>
          </a:xfrm>
          <a:prstGeom prst="rect">
            <a:avLst/>
          </a:prstGeom>
          <a:solidFill>
            <a:srgbClr val="FF66CC"/>
          </a:solidFill>
        </p:spPr>
        <p:txBody>
          <a:bodyPr wrap="square" rtlCol="0">
            <a:spAutoFit/>
          </a:bodyPr>
          <a:lstStyle/>
          <a:p>
            <a:r>
              <a:rPr lang="en-US" sz="4800" dirty="0">
                <a:latin typeface="Bahnschrift SemiLight Condensed" panose="020B0502040204020203" pitchFamily="34" charset="0"/>
              </a:rPr>
              <a:t>   (1) Those who failed Intro to Syariah Law only;</a:t>
            </a:r>
            <a:endParaRPr lang="en-MY" sz="4800" dirty="0"/>
          </a:p>
        </p:txBody>
      </p:sp>
      <p:sp>
        <p:nvSpPr>
          <p:cNvPr id="5" name="TextBox 4">
            <a:extLst>
              <a:ext uri="{FF2B5EF4-FFF2-40B4-BE49-F238E27FC236}">
                <a16:creationId xmlns:a16="http://schemas.microsoft.com/office/drawing/2014/main" id="{0F65137D-C770-8099-2B86-CCB16C92126E}"/>
              </a:ext>
            </a:extLst>
          </p:cNvPr>
          <p:cNvSpPr txBox="1"/>
          <p:nvPr/>
        </p:nvSpPr>
        <p:spPr>
          <a:xfrm>
            <a:off x="1143000" y="5634374"/>
            <a:ext cx="16440150" cy="830997"/>
          </a:xfrm>
          <a:prstGeom prst="rect">
            <a:avLst/>
          </a:prstGeom>
          <a:solidFill>
            <a:schemeClr val="accent6">
              <a:lumMod val="60000"/>
              <a:lumOff val="40000"/>
            </a:schemeClr>
          </a:solidFill>
        </p:spPr>
        <p:txBody>
          <a:bodyPr wrap="square" rtlCol="0">
            <a:spAutoFit/>
          </a:bodyPr>
          <a:lstStyle/>
          <a:p>
            <a:pPr lvl="1" algn="just" fontAlgn="b"/>
            <a:r>
              <a:rPr lang="en-US" sz="4800" dirty="0">
                <a:latin typeface="Bahnschrift SemiLight Condensed" panose="020B0502040204020203" pitchFamily="34" charset="0"/>
              </a:rPr>
              <a:t>(2) Those who failed Intro to Syariah Law + any subject in Trimester 1;</a:t>
            </a:r>
          </a:p>
        </p:txBody>
      </p:sp>
      <p:sp>
        <p:nvSpPr>
          <p:cNvPr id="6" name="TextBox 5">
            <a:extLst>
              <a:ext uri="{FF2B5EF4-FFF2-40B4-BE49-F238E27FC236}">
                <a16:creationId xmlns:a16="http://schemas.microsoft.com/office/drawing/2014/main" id="{58834904-73D0-A23E-E70D-7E7FA64CF76F}"/>
              </a:ext>
            </a:extLst>
          </p:cNvPr>
          <p:cNvSpPr txBox="1"/>
          <p:nvPr/>
        </p:nvSpPr>
        <p:spPr>
          <a:xfrm>
            <a:off x="1143000" y="7256036"/>
            <a:ext cx="16440150" cy="1569660"/>
          </a:xfrm>
          <a:prstGeom prst="rect">
            <a:avLst/>
          </a:prstGeom>
          <a:solidFill>
            <a:srgbClr val="FFFF66"/>
          </a:solidFill>
        </p:spPr>
        <p:txBody>
          <a:bodyPr wrap="square" rtlCol="0">
            <a:spAutoFit/>
          </a:bodyPr>
          <a:lstStyle/>
          <a:p>
            <a:pPr algn="just" fontAlgn="b"/>
            <a:r>
              <a:rPr lang="en-US" sz="4800" dirty="0">
                <a:latin typeface="Bahnschrift SemiLight Condensed" panose="020B0502040204020203" pitchFamily="34" charset="0"/>
              </a:rPr>
              <a:t>    (3) Those who failed Intro to Syariah Law + and other subject(s) in Trimester 2          	  + and/or without any subject in Trimester 1</a:t>
            </a:r>
          </a:p>
        </p:txBody>
      </p:sp>
    </p:spTree>
    <p:extLst>
      <p:ext uri="{BB962C8B-B14F-4D97-AF65-F5344CB8AC3E}">
        <p14:creationId xmlns:p14="http://schemas.microsoft.com/office/powerpoint/2010/main" val="225161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0"/>
          <p:cNvSpPr>
            <a:spLocks noChangeArrowheads="1"/>
          </p:cNvSpPr>
          <p:nvPr/>
        </p:nvSpPr>
        <p:spPr bwMode="auto">
          <a:xfrm>
            <a:off x="3138488" y="764382"/>
            <a:ext cx="12115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00"/>
              </a:buClr>
              <a:buChar char="•"/>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lr>
                <a:srgbClr val="000000"/>
              </a:buClr>
              <a:buFont typeface="Wingdings" panose="05000000000000000000" pitchFamily="2" charset="2"/>
              <a:buChar char="§"/>
              <a:defRPr sz="20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lr>
                <a:srgbClr val="000000"/>
              </a:buClr>
              <a:buChar char="o"/>
              <a:defRPr sz="2400">
                <a:solidFill>
                  <a:srgbClr val="000000"/>
                </a:solidFill>
                <a:latin typeface="Arial" panose="020B0604020202020204" pitchFamily="34" charset="0"/>
                <a:cs typeface="Times New Roman" panose="02020603050405020304" pitchFamily="18" charset="0"/>
              </a:defRPr>
            </a:lvl3pPr>
            <a:lvl4pPr marL="1600200" indent="-228600">
              <a:spcBef>
                <a:spcPct val="20000"/>
              </a:spcBef>
              <a:buClr>
                <a:srgbClr val="000000"/>
              </a:buClr>
              <a:buChar char="–"/>
              <a:defRPr sz="1600">
                <a:solidFill>
                  <a:srgbClr val="000000"/>
                </a:solidFill>
                <a:latin typeface="Arial" panose="020B0604020202020204" pitchFamily="34" charset="0"/>
                <a:cs typeface="Times New Roman" panose="02020603050405020304" pitchFamily="18" charset="0"/>
              </a:defRPr>
            </a:lvl4pPr>
            <a:lvl5pPr marL="2057400" indent="-228600">
              <a:spcBef>
                <a:spcPct val="20000"/>
              </a:spcBef>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9pPr>
          </a:lstStyle>
          <a:p>
            <a:pPr algn="ctr" eaLnBrk="1" hangingPunct="1">
              <a:spcBef>
                <a:spcPct val="0"/>
              </a:spcBef>
              <a:buClrTx/>
              <a:buFontTx/>
              <a:buNone/>
            </a:pPr>
            <a:endParaRPr lang="en-MY" altLang="en-US" sz="6000">
              <a:solidFill>
                <a:schemeClr val="bg2"/>
              </a:solidFill>
            </a:endParaRPr>
          </a:p>
        </p:txBody>
      </p:sp>
      <p:sp>
        <p:nvSpPr>
          <p:cNvPr id="4" name="Rectangle 3"/>
          <p:cNvSpPr/>
          <p:nvPr/>
        </p:nvSpPr>
        <p:spPr>
          <a:xfrm>
            <a:off x="514350" y="2639521"/>
            <a:ext cx="16642410" cy="5262979"/>
          </a:xfrm>
          <a:prstGeom prst="rect">
            <a:avLst/>
          </a:prstGeom>
        </p:spPr>
        <p:txBody>
          <a:bodyPr wrap="square">
            <a:spAutoFit/>
          </a:bodyPr>
          <a:lstStyle/>
          <a:p>
            <a:pPr marL="1143000" lvl="1" indent="-685800" algn="just" fontAlgn="b">
              <a:buFont typeface="Arial" panose="020B0604020202020204" pitchFamily="34" charset="0"/>
              <a:buChar char="•"/>
            </a:pPr>
            <a:r>
              <a:rPr lang="en-US" sz="4800" dirty="0">
                <a:latin typeface="Bahnschrift SemiLight Condensed" panose="020B0502040204020203" pitchFamily="34" charset="0"/>
              </a:rPr>
              <a:t>This is not compulsory for each student to accept this special offer</a:t>
            </a:r>
          </a:p>
          <a:p>
            <a:pPr marL="1143000" lvl="1" indent="-685800" algn="just" fontAlgn="b">
              <a:buFont typeface="Arial" panose="020B0604020202020204" pitchFamily="34" charset="0"/>
              <a:buChar char="•"/>
            </a:pPr>
            <a:r>
              <a:rPr lang="en-US" sz="4800" dirty="0">
                <a:latin typeface="Bahnschrift SemiLight Condensed" panose="020B0502040204020203" pitchFamily="34" charset="0"/>
              </a:rPr>
              <a:t>Timetable</a:t>
            </a:r>
          </a:p>
          <a:p>
            <a:pPr marL="1143000" lvl="1" indent="-685800" algn="just" fontAlgn="b">
              <a:buFont typeface="Arial" panose="020B0604020202020204" pitchFamily="34" charset="0"/>
              <a:buChar char="•"/>
            </a:pPr>
            <a:r>
              <a:rPr lang="en-US" sz="4800" dirty="0">
                <a:latin typeface="Bahnschrift SemiLight Condensed" panose="020B0502040204020203" pitchFamily="34" charset="0"/>
              </a:rPr>
              <a:t>Lecturer in charge</a:t>
            </a:r>
          </a:p>
          <a:p>
            <a:pPr marL="1143000" lvl="1" indent="-685800" algn="just" fontAlgn="b">
              <a:buFont typeface="Arial" panose="020B0604020202020204" pitchFamily="34" charset="0"/>
              <a:buChar char="•"/>
            </a:pPr>
            <a:r>
              <a:rPr lang="en-US" sz="4800" dirty="0">
                <a:latin typeface="Bahnschrift SemiLight Condensed" panose="020B0502040204020203" pitchFamily="34" charset="0"/>
              </a:rPr>
              <a:t>Duration of Week</a:t>
            </a:r>
          </a:p>
          <a:p>
            <a:pPr marL="1143000" lvl="1" indent="-685800" algn="just" fontAlgn="b">
              <a:buFont typeface="Arial" panose="020B0604020202020204" pitchFamily="34" charset="0"/>
              <a:buChar char="•"/>
            </a:pPr>
            <a:r>
              <a:rPr lang="en-US" sz="4800" dirty="0">
                <a:latin typeface="Bahnschrift SemiLight Condensed" panose="020B0502040204020203" pitchFamily="34" charset="0"/>
              </a:rPr>
              <a:t>Assessments ( MIT, Presentation, Assignment, Final Exam)</a:t>
            </a:r>
          </a:p>
          <a:p>
            <a:pPr marL="1143000" lvl="1" indent="-685800" algn="just" fontAlgn="b">
              <a:buFont typeface="Arial" panose="020B0604020202020204" pitchFamily="34" charset="0"/>
              <a:buChar char="•"/>
            </a:pPr>
            <a:r>
              <a:rPr lang="en-US" sz="4800" dirty="0">
                <a:latin typeface="Bahnschrift SemiLight Condensed" panose="020B0502040204020203" pitchFamily="34" charset="0"/>
              </a:rPr>
              <a:t>Fill up 2 forms: </a:t>
            </a:r>
            <a:r>
              <a:rPr lang="en-US" sz="4800" dirty="0" err="1">
                <a:latin typeface="Bahnschrift SemiLight Condensed" panose="020B0502040204020203" pitchFamily="34" charset="0"/>
              </a:rPr>
              <a:t>i</a:t>
            </a:r>
            <a:r>
              <a:rPr lang="en-US" sz="4800" dirty="0">
                <a:latin typeface="Bahnschrift SemiLight Condensed" panose="020B0502040204020203" pitchFamily="34" charset="0"/>
              </a:rPr>
              <a:t>) Appeal to Register for Over Credit Hours Limit; ii) Subject Registration Form</a:t>
            </a:r>
          </a:p>
        </p:txBody>
      </p:sp>
      <p:sp>
        <p:nvSpPr>
          <p:cNvPr id="2" name="Freeform 8">
            <a:extLst>
              <a:ext uri="{FF2B5EF4-FFF2-40B4-BE49-F238E27FC236}">
                <a16:creationId xmlns:a16="http://schemas.microsoft.com/office/drawing/2014/main" id="{DCF0CFEA-6854-C3CD-E465-F76FAF2367AE}"/>
              </a:ext>
            </a:extLst>
          </p:cNvPr>
          <p:cNvSpPr/>
          <p:nvPr/>
        </p:nvSpPr>
        <p:spPr>
          <a:xfrm>
            <a:off x="514350" y="408999"/>
            <a:ext cx="17068800" cy="1400591"/>
          </a:xfrm>
          <a:custGeom>
            <a:avLst/>
            <a:gdLst/>
            <a:ahLst/>
            <a:cxnLst/>
            <a:rect l="l" t="t" r="r" b="b"/>
            <a:pathLst>
              <a:path w="990507" h="289778">
                <a:moveTo>
                  <a:pt x="0" y="0"/>
                </a:moveTo>
                <a:lnTo>
                  <a:pt x="990507" y="0"/>
                </a:lnTo>
                <a:lnTo>
                  <a:pt x="990507" y="289778"/>
                </a:lnTo>
                <a:lnTo>
                  <a:pt x="0" y="289778"/>
                </a:lnTo>
                <a:close/>
              </a:path>
            </a:pathLst>
          </a:custGeom>
          <a:solidFill>
            <a:srgbClr val="990099"/>
          </a:solidFill>
          <a:ln>
            <a:noFill/>
          </a:ln>
        </p:spPr>
        <p:txBody>
          <a:bodyPr/>
          <a:lstStyle/>
          <a:p>
            <a:r>
              <a:rPr lang="en-US" sz="8000" dirty="0">
                <a:solidFill>
                  <a:schemeClr val="bg1"/>
                </a:solidFill>
                <a:latin typeface="Bebas Neue" panose="020B0606020202050201" pitchFamily="34" charset="0"/>
              </a:rPr>
              <a:t>BRIEFING FOR SPECIAL OFFER intro to syariah law</a:t>
            </a:r>
          </a:p>
        </p:txBody>
      </p:sp>
    </p:spTree>
    <p:extLst>
      <p:ext uri="{BB962C8B-B14F-4D97-AF65-F5344CB8AC3E}">
        <p14:creationId xmlns:p14="http://schemas.microsoft.com/office/powerpoint/2010/main" val="892613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777" b="-16777"/>
            </a:stretch>
          </a:blipFill>
        </p:spPr>
        <p:txBody>
          <a:bodyPr/>
          <a:lstStyle/>
          <a:p>
            <a:endParaRPr lang="en-MY"/>
          </a:p>
        </p:txBody>
      </p:sp>
      <p:sp>
        <p:nvSpPr>
          <p:cNvPr id="4" name="Freeform 4"/>
          <p:cNvSpPr/>
          <p:nvPr/>
        </p:nvSpPr>
        <p:spPr>
          <a:xfrm>
            <a:off x="0" y="2110407"/>
            <a:ext cx="18288000" cy="6835140"/>
          </a:xfrm>
          <a:custGeom>
            <a:avLst/>
            <a:gdLst/>
            <a:ahLst/>
            <a:cxnLst/>
            <a:rect l="l" t="t" r="r" b="b"/>
            <a:pathLst>
              <a:path w="18288000" h="6835140">
                <a:moveTo>
                  <a:pt x="0" y="0"/>
                </a:moveTo>
                <a:lnTo>
                  <a:pt x="18288000" y="0"/>
                </a:lnTo>
                <a:lnTo>
                  <a:pt x="18288000" y="6835140"/>
                </a:lnTo>
                <a:lnTo>
                  <a:pt x="0" y="6835140"/>
                </a:lnTo>
                <a:lnTo>
                  <a:pt x="0" y="0"/>
                </a:lnTo>
                <a:close/>
              </a:path>
            </a:pathLst>
          </a:custGeom>
          <a:blipFill>
            <a:blip r:embed="rId3"/>
            <a:stretch>
              <a:fillRect/>
            </a:stretch>
          </a:blipFill>
        </p:spPr>
        <p:txBody>
          <a:bodyPr/>
          <a:lstStyle/>
          <a:p>
            <a:endParaRPr lang="en-MY"/>
          </a:p>
        </p:txBody>
      </p:sp>
      <p:sp>
        <p:nvSpPr>
          <p:cNvPr id="5" name="Freeform 5"/>
          <p:cNvSpPr/>
          <p:nvPr/>
        </p:nvSpPr>
        <p:spPr>
          <a:xfrm>
            <a:off x="785287" y="3359910"/>
            <a:ext cx="486827" cy="486827"/>
          </a:xfrm>
          <a:custGeom>
            <a:avLst/>
            <a:gdLst/>
            <a:ahLst/>
            <a:cxnLst/>
            <a:rect l="l" t="t" r="r" b="b"/>
            <a:pathLst>
              <a:path w="486827" h="486827">
                <a:moveTo>
                  <a:pt x="0" y="0"/>
                </a:moveTo>
                <a:lnTo>
                  <a:pt x="486826" y="0"/>
                </a:lnTo>
                <a:lnTo>
                  <a:pt x="486826" y="486827"/>
                </a:lnTo>
                <a:lnTo>
                  <a:pt x="0" y="4868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MY"/>
          </a:p>
        </p:txBody>
      </p:sp>
      <p:sp>
        <p:nvSpPr>
          <p:cNvPr id="6" name="Freeform 6"/>
          <p:cNvSpPr/>
          <p:nvPr/>
        </p:nvSpPr>
        <p:spPr>
          <a:xfrm>
            <a:off x="16066307" y="6867021"/>
            <a:ext cx="2221693" cy="1215872"/>
          </a:xfrm>
          <a:custGeom>
            <a:avLst/>
            <a:gdLst/>
            <a:ahLst/>
            <a:cxnLst/>
            <a:rect l="l" t="t" r="r" b="b"/>
            <a:pathLst>
              <a:path w="2221693" h="1215872">
                <a:moveTo>
                  <a:pt x="0" y="0"/>
                </a:moveTo>
                <a:lnTo>
                  <a:pt x="2221693" y="0"/>
                </a:lnTo>
                <a:lnTo>
                  <a:pt x="2221693" y="1215872"/>
                </a:lnTo>
                <a:lnTo>
                  <a:pt x="0" y="121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MY"/>
          </a:p>
        </p:txBody>
      </p:sp>
      <p:sp>
        <p:nvSpPr>
          <p:cNvPr id="8" name="TextBox 8"/>
          <p:cNvSpPr txBox="1"/>
          <p:nvPr/>
        </p:nvSpPr>
        <p:spPr>
          <a:xfrm>
            <a:off x="9448800" y="6218369"/>
            <a:ext cx="3352800" cy="685765"/>
          </a:xfrm>
          <a:prstGeom prst="rect">
            <a:avLst/>
          </a:prstGeom>
        </p:spPr>
        <p:txBody>
          <a:bodyPr wrap="square" lIns="0" tIns="0" rIns="0" bIns="0" rtlCol="0" anchor="t">
            <a:spAutoFit/>
          </a:bodyPr>
          <a:lstStyle/>
          <a:p>
            <a:pPr algn="ctr">
              <a:lnSpc>
                <a:spcPts val="5999"/>
              </a:lnSpc>
            </a:pPr>
            <a:r>
              <a:rPr lang="en-US" sz="4999" spc="2334" dirty="0">
                <a:solidFill>
                  <a:srgbClr val="0B8D93"/>
                </a:solidFill>
                <a:latin typeface="Bebas Neue Bold"/>
              </a:rPr>
              <a:t>thank</a:t>
            </a:r>
          </a:p>
        </p:txBody>
      </p:sp>
      <p:sp>
        <p:nvSpPr>
          <p:cNvPr id="9" name="TextBox 9"/>
          <p:cNvSpPr txBox="1"/>
          <p:nvPr/>
        </p:nvSpPr>
        <p:spPr>
          <a:xfrm>
            <a:off x="1066800" y="4059318"/>
            <a:ext cx="8627177" cy="1919628"/>
          </a:xfrm>
          <a:prstGeom prst="rect">
            <a:avLst/>
          </a:prstGeom>
        </p:spPr>
        <p:txBody>
          <a:bodyPr wrap="square" lIns="0" tIns="0" rIns="0" bIns="0" rtlCol="0" anchor="t">
            <a:spAutoFit/>
          </a:bodyPr>
          <a:lstStyle/>
          <a:p>
            <a:pPr algn="r">
              <a:lnSpc>
                <a:spcPts val="16774"/>
              </a:lnSpc>
            </a:pPr>
            <a:r>
              <a:rPr lang="en-US" sz="13978" dirty="0">
                <a:solidFill>
                  <a:srgbClr val="0B8D93"/>
                </a:solidFill>
                <a:latin typeface="Bebas Neue Bold"/>
              </a:rPr>
              <a:t>Any question?</a:t>
            </a:r>
          </a:p>
        </p:txBody>
      </p:sp>
      <p:sp>
        <p:nvSpPr>
          <p:cNvPr id="10" name="TextBox 10"/>
          <p:cNvSpPr txBox="1"/>
          <p:nvPr/>
        </p:nvSpPr>
        <p:spPr>
          <a:xfrm>
            <a:off x="12499756" y="6113683"/>
            <a:ext cx="3045044" cy="1453925"/>
          </a:xfrm>
          <a:prstGeom prst="rect">
            <a:avLst/>
          </a:prstGeom>
        </p:spPr>
        <p:txBody>
          <a:bodyPr lIns="0" tIns="0" rIns="0" bIns="0" rtlCol="0" anchor="t">
            <a:spAutoFit/>
          </a:bodyPr>
          <a:lstStyle/>
          <a:p>
            <a:pPr algn="just">
              <a:lnSpc>
                <a:spcPts val="11461"/>
              </a:lnSpc>
            </a:pPr>
            <a:r>
              <a:rPr lang="en-US" sz="9551" dirty="0">
                <a:solidFill>
                  <a:srgbClr val="EE9C22"/>
                </a:solidFill>
                <a:latin typeface="Breathing"/>
              </a:rPr>
              <a:t>You</a:t>
            </a:r>
          </a:p>
        </p:txBody>
      </p:sp>
    </p:spTree>
    <p:extLst>
      <p:ext uri="{BB962C8B-B14F-4D97-AF65-F5344CB8AC3E}">
        <p14:creationId xmlns:p14="http://schemas.microsoft.com/office/powerpoint/2010/main" val="413390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0289858" y="2288857"/>
            <a:ext cx="10287000" cy="5709285"/>
          </a:xfrm>
          <a:custGeom>
            <a:avLst/>
            <a:gdLst/>
            <a:ahLst/>
            <a:cxnLst/>
            <a:rect l="l" t="t" r="r" b="b"/>
            <a:pathLst>
              <a:path w="10287000" h="5709285">
                <a:moveTo>
                  <a:pt x="10287000" y="5709286"/>
                </a:moveTo>
                <a:lnTo>
                  <a:pt x="0" y="5709286"/>
                </a:lnTo>
                <a:lnTo>
                  <a:pt x="0" y="0"/>
                </a:lnTo>
                <a:lnTo>
                  <a:pt x="10287000" y="0"/>
                </a:lnTo>
                <a:lnTo>
                  <a:pt x="10287000" y="570928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a:p>
        </p:txBody>
      </p:sp>
      <p:sp>
        <p:nvSpPr>
          <p:cNvPr id="6" name="Freeform 6"/>
          <p:cNvSpPr/>
          <p:nvPr/>
        </p:nvSpPr>
        <p:spPr>
          <a:xfrm>
            <a:off x="13004933" y="1844526"/>
            <a:ext cx="486827" cy="486827"/>
          </a:xfrm>
          <a:custGeom>
            <a:avLst/>
            <a:gdLst/>
            <a:ahLst/>
            <a:cxnLst/>
            <a:rect l="l" t="t" r="r" b="b"/>
            <a:pathLst>
              <a:path w="486827" h="486827">
                <a:moveTo>
                  <a:pt x="0" y="0"/>
                </a:moveTo>
                <a:lnTo>
                  <a:pt x="486826" y="0"/>
                </a:lnTo>
                <a:lnTo>
                  <a:pt x="486826" y="486827"/>
                </a:lnTo>
                <a:lnTo>
                  <a:pt x="0" y="4868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MY"/>
          </a:p>
        </p:txBody>
      </p:sp>
      <p:grpSp>
        <p:nvGrpSpPr>
          <p:cNvPr id="7" name="Group 7"/>
          <p:cNvGrpSpPr/>
          <p:nvPr/>
        </p:nvGrpSpPr>
        <p:grpSpPr>
          <a:xfrm>
            <a:off x="699669" y="687348"/>
            <a:ext cx="5709287" cy="1400591"/>
            <a:chOff x="0" y="0"/>
            <a:chExt cx="990507" cy="289778"/>
          </a:xfrm>
        </p:grpSpPr>
        <p:sp>
          <p:nvSpPr>
            <p:cNvPr id="8" name="Freeform 8"/>
            <p:cNvSpPr/>
            <p:nvPr/>
          </p:nvSpPr>
          <p:spPr>
            <a:xfrm>
              <a:off x="0" y="0"/>
              <a:ext cx="990507" cy="289778"/>
            </a:xfrm>
            <a:custGeom>
              <a:avLst/>
              <a:gdLst/>
              <a:ahLst/>
              <a:cxnLst/>
              <a:rect l="l" t="t" r="r" b="b"/>
              <a:pathLst>
                <a:path w="990507" h="289778">
                  <a:moveTo>
                    <a:pt x="0" y="0"/>
                  </a:moveTo>
                  <a:lnTo>
                    <a:pt x="990507" y="0"/>
                  </a:lnTo>
                  <a:lnTo>
                    <a:pt x="990507" y="289778"/>
                  </a:lnTo>
                  <a:lnTo>
                    <a:pt x="0" y="289778"/>
                  </a:lnTo>
                  <a:close/>
                </a:path>
              </a:pathLst>
            </a:custGeom>
            <a:solidFill>
              <a:srgbClr val="EE9C22"/>
            </a:solidFill>
            <a:ln>
              <a:noFill/>
            </a:ln>
          </p:spPr>
          <p:txBody>
            <a:bodyPr/>
            <a:lstStyle/>
            <a:p>
              <a:endParaRPr lang="en-MY"/>
            </a:p>
          </p:txBody>
        </p:sp>
        <p:sp>
          <p:nvSpPr>
            <p:cNvPr id="9" name="TextBox 9"/>
            <p:cNvSpPr txBox="1"/>
            <p:nvPr/>
          </p:nvSpPr>
          <p:spPr>
            <a:xfrm>
              <a:off x="0" y="0"/>
              <a:ext cx="812800" cy="812800"/>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1477083" y="1363389"/>
            <a:ext cx="4333787" cy="612540"/>
          </a:xfrm>
          <a:prstGeom prst="rect">
            <a:avLst/>
          </a:prstGeom>
        </p:spPr>
        <p:txBody>
          <a:bodyPr lIns="0" tIns="0" rIns="0" bIns="0" rtlCol="0" anchor="t">
            <a:spAutoFit/>
          </a:bodyPr>
          <a:lstStyle/>
          <a:p>
            <a:pPr>
              <a:lnSpc>
                <a:spcPts val="4200"/>
              </a:lnSpc>
            </a:pPr>
            <a:r>
              <a:rPr lang="en-US" sz="9600" dirty="0">
                <a:solidFill>
                  <a:srgbClr val="FFFFFF"/>
                </a:solidFill>
                <a:latin typeface="Bebas Neue Bold"/>
              </a:rPr>
              <a:t>objective</a:t>
            </a:r>
          </a:p>
        </p:txBody>
      </p:sp>
      <p:sp>
        <p:nvSpPr>
          <p:cNvPr id="18" name="Freeform 18"/>
          <p:cNvSpPr/>
          <p:nvPr/>
        </p:nvSpPr>
        <p:spPr>
          <a:xfrm>
            <a:off x="-1192993" y="9258300"/>
            <a:ext cx="2221693" cy="1215872"/>
          </a:xfrm>
          <a:custGeom>
            <a:avLst/>
            <a:gdLst/>
            <a:ahLst/>
            <a:cxnLst/>
            <a:rect l="l" t="t" r="r" b="b"/>
            <a:pathLst>
              <a:path w="2221693" h="1215872">
                <a:moveTo>
                  <a:pt x="0" y="0"/>
                </a:moveTo>
                <a:lnTo>
                  <a:pt x="2221693" y="0"/>
                </a:lnTo>
                <a:lnTo>
                  <a:pt x="2221693" y="1215872"/>
                </a:lnTo>
                <a:lnTo>
                  <a:pt x="0" y="121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MY"/>
          </a:p>
        </p:txBody>
      </p:sp>
      <p:sp>
        <p:nvSpPr>
          <p:cNvPr id="11" name="Subtitle 2">
            <a:extLst>
              <a:ext uri="{FF2B5EF4-FFF2-40B4-BE49-F238E27FC236}">
                <a16:creationId xmlns:a16="http://schemas.microsoft.com/office/drawing/2014/main" id="{11EC9DF6-D3BB-27EA-BA50-AE96B12C97E2}"/>
              </a:ext>
            </a:extLst>
          </p:cNvPr>
          <p:cNvSpPr txBox="1">
            <a:spLocks/>
          </p:cNvSpPr>
          <p:nvPr/>
        </p:nvSpPr>
        <p:spPr>
          <a:xfrm>
            <a:off x="800672" y="2476458"/>
            <a:ext cx="9047707" cy="342904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MY" sz="6000" dirty="0">
                <a:latin typeface="Bahnschrift SemiCondensed" panose="020B0502040204020203" pitchFamily="34" charset="0"/>
              </a:rPr>
              <a:t>To brief the FIL students about the application to Bachelor of Law in MMU</a:t>
            </a:r>
          </a:p>
        </p:txBody>
      </p:sp>
      <p:pic>
        <p:nvPicPr>
          <p:cNvPr id="15" name="Picture 14">
            <a:extLst>
              <a:ext uri="{FF2B5EF4-FFF2-40B4-BE49-F238E27FC236}">
                <a16:creationId xmlns:a16="http://schemas.microsoft.com/office/drawing/2014/main" id="{3A3F64F0-91CC-9203-4CBB-ECF56B21E7DE}"/>
              </a:ext>
            </a:extLst>
          </p:cNvPr>
          <p:cNvPicPr>
            <a:picLocks noChangeAspect="1"/>
          </p:cNvPicPr>
          <p:nvPr/>
        </p:nvPicPr>
        <p:blipFill rotWithShape="1">
          <a:blip r:embed="rId8"/>
          <a:srcRect t="12665" b="13638"/>
          <a:stretch/>
        </p:blipFill>
        <p:spPr>
          <a:xfrm>
            <a:off x="9492916" y="2705099"/>
            <a:ext cx="8823158" cy="4876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826265">
            <a:off x="-2733252" y="5337261"/>
            <a:ext cx="13493701" cy="6819520"/>
          </a:xfrm>
          <a:custGeom>
            <a:avLst/>
            <a:gdLst/>
            <a:ahLst/>
            <a:cxnLst/>
            <a:rect l="l" t="t" r="r" b="b"/>
            <a:pathLst>
              <a:path w="19021566" h="10556969">
                <a:moveTo>
                  <a:pt x="0" y="0"/>
                </a:moveTo>
                <a:lnTo>
                  <a:pt x="19021566" y="0"/>
                </a:lnTo>
                <a:lnTo>
                  <a:pt x="19021566" y="10556969"/>
                </a:lnTo>
                <a:lnTo>
                  <a:pt x="0" y="105569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a:p>
        </p:txBody>
      </p:sp>
      <p:sp>
        <p:nvSpPr>
          <p:cNvPr id="10" name="Freeform 10"/>
          <p:cNvSpPr/>
          <p:nvPr/>
        </p:nvSpPr>
        <p:spPr>
          <a:xfrm>
            <a:off x="16066307" y="8604292"/>
            <a:ext cx="2221693" cy="1215872"/>
          </a:xfrm>
          <a:custGeom>
            <a:avLst/>
            <a:gdLst/>
            <a:ahLst/>
            <a:cxnLst/>
            <a:rect l="l" t="t" r="r" b="b"/>
            <a:pathLst>
              <a:path w="2221693" h="1215872">
                <a:moveTo>
                  <a:pt x="0" y="0"/>
                </a:moveTo>
                <a:lnTo>
                  <a:pt x="2221693" y="0"/>
                </a:lnTo>
                <a:lnTo>
                  <a:pt x="2221693" y="1215872"/>
                </a:lnTo>
                <a:lnTo>
                  <a:pt x="0" y="1215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MY"/>
          </a:p>
        </p:txBody>
      </p:sp>
      <p:sp>
        <p:nvSpPr>
          <p:cNvPr id="15" name="TextBox 15"/>
          <p:cNvSpPr txBox="1"/>
          <p:nvPr/>
        </p:nvSpPr>
        <p:spPr>
          <a:xfrm>
            <a:off x="10070709" y="7189496"/>
            <a:ext cx="1487280" cy="266568"/>
          </a:xfrm>
          <a:prstGeom prst="rect">
            <a:avLst/>
          </a:prstGeom>
        </p:spPr>
        <p:txBody>
          <a:bodyPr lIns="0" tIns="0" rIns="0" bIns="0" rtlCol="0" anchor="t">
            <a:spAutoFit/>
          </a:bodyPr>
          <a:lstStyle/>
          <a:p>
            <a:pPr algn="ctr">
              <a:lnSpc>
                <a:spcPts val="2160"/>
              </a:lnSpc>
            </a:pPr>
            <a:r>
              <a:rPr lang="en-US" sz="1800">
                <a:solidFill>
                  <a:srgbClr val="FFFFFF"/>
                </a:solidFill>
                <a:latin typeface="Montserrat"/>
              </a:rPr>
              <a:t>Read More</a:t>
            </a:r>
          </a:p>
        </p:txBody>
      </p:sp>
      <p:grpSp>
        <p:nvGrpSpPr>
          <p:cNvPr id="2" name="Group 7">
            <a:extLst>
              <a:ext uri="{FF2B5EF4-FFF2-40B4-BE49-F238E27FC236}">
                <a16:creationId xmlns:a16="http://schemas.microsoft.com/office/drawing/2014/main" id="{A60811F6-8756-D4A1-6754-6ABA24ECF4CD}"/>
              </a:ext>
            </a:extLst>
          </p:cNvPr>
          <p:cNvGrpSpPr/>
          <p:nvPr/>
        </p:nvGrpSpPr>
        <p:grpSpPr>
          <a:xfrm>
            <a:off x="7772399" y="191673"/>
            <a:ext cx="9384697" cy="3928526"/>
            <a:chOff x="-24676" y="0"/>
            <a:chExt cx="1013018" cy="812800"/>
          </a:xfrm>
        </p:grpSpPr>
        <p:sp>
          <p:nvSpPr>
            <p:cNvPr id="6" name="Freeform 8">
              <a:extLst>
                <a:ext uri="{FF2B5EF4-FFF2-40B4-BE49-F238E27FC236}">
                  <a16:creationId xmlns:a16="http://schemas.microsoft.com/office/drawing/2014/main" id="{5FFE9614-FD2B-7D6B-FC03-B70CCA14E430}"/>
                </a:ext>
              </a:extLst>
            </p:cNvPr>
            <p:cNvSpPr/>
            <p:nvPr/>
          </p:nvSpPr>
          <p:spPr>
            <a:xfrm>
              <a:off x="-24676" y="51400"/>
              <a:ext cx="1013018" cy="289778"/>
            </a:xfrm>
            <a:custGeom>
              <a:avLst/>
              <a:gdLst/>
              <a:ahLst/>
              <a:cxnLst/>
              <a:rect l="l" t="t" r="r" b="b"/>
              <a:pathLst>
                <a:path w="990507" h="289778">
                  <a:moveTo>
                    <a:pt x="0" y="0"/>
                  </a:moveTo>
                  <a:lnTo>
                    <a:pt x="990507" y="0"/>
                  </a:lnTo>
                  <a:lnTo>
                    <a:pt x="990507" y="289778"/>
                  </a:lnTo>
                  <a:lnTo>
                    <a:pt x="0" y="289778"/>
                  </a:lnTo>
                  <a:close/>
                </a:path>
              </a:pathLst>
            </a:custGeom>
            <a:solidFill>
              <a:srgbClr val="EE9C22"/>
            </a:solidFill>
            <a:ln>
              <a:noFill/>
            </a:ln>
          </p:spPr>
          <p:txBody>
            <a:bodyPr/>
            <a:lstStyle/>
            <a:p>
              <a:r>
                <a:rPr lang="en-US" sz="9600" dirty="0">
                  <a:solidFill>
                    <a:schemeClr val="bg1"/>
                  </a:solidFill>
                  <a:latin typeface="Bebas Neue" panose="020B0606020202050201" pitchFamily="34" charset="0"/>
                </a:rPr>
                <a:t>REQUIREMENT TO APPLY </a:t>
              </a:r>
              <a:endParaRPr lang="en-MY" sz="9600" dirty="0">
                <a:solidFill>
                  <a:schemeClr val="bg1"/>
                </a:solidFill>
                <a:latin typeface="Bebas Neue" panose="020B0606020202050201" pitchFamily="34" charset="0"/>
              </a:endParaRPr>
            </a:p>
          </p:txBody>
        </p:sp>
        <p:sp>
          <p:nvSpPr>
            <p:cNvPr id="7" name="TextBox 9">
              <a:extLst>
                <a:ext uri="{FF2B5EF4-FFF2-40B4-BE49-F238E27FC236}">
                  <a16:creationId xmlns:a16="http://schemas.microsoft.com/office/drawing/2014/main" id="{D73AC29C-E415-2129-6EE1-AD36217BF87D}"/>
                </a:ext>
              </a:extLst>
            </p:cNvPr>
            <p:cNvSpPr txBox="1"/>
            <p:nvPr/>
          </p:nvSpPr>
          <p:spPr>
            <a:xfrm>
              <a:off x="0" y="0"/>
              <a:ext cx="812800" cy="812800"/>
            </a:xfrm>
            <a:prstGeom prst="rect">
              <a:avLst/>
            </a:prstGeom>
          </p:spPr>
          <p:txBody>
            <a:bodyPr lIns="50800" tIns="50800" rIns="50800" bIns="50800" rtlCol="0" anchor="ctr"/>
            <a:lstStyle/>
            <a:p>
              <a:pPr algn="ctr">
                <a:lnSpc>
                  <a:spcPts val="2160"/>
                </a:lnSpc>
              </a:pPr>
              <a:endParaRPr/>
            </a:p>
          </p:txBody>
        </p:sp>
      </p:grpSp>
      <p:pic>
        <p:nvPicPr>
          <p:cNvPr id="1026" name="Picture 2" descr="MMU LAW AWARD-1 | This official Multimedia University (MMU) … | Flickr">
            <a:extLst>
              <a:ext uri="{FF2B5EF4-FFF2-40B4-BE49-F238E27FC236}">
                <a16:creationId xmlns:a16="http://schemas.microsoft.com/office/drawing/2014/main" id="{31E0AD36-3249-5CA0-4D79-230410D82E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730" y="2146685"/>
            <a:ext cx="8255018" cy="5511415"/>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9"/>
          <p:cNvSpPr/>
          <p:nvPr/>
        </p:nvSpPr>
        <p:spPr>
          <a:xfrm>
            <a:off x="1676400" y="1903271"/>
            <a:ext cx="486827" cy="486827"/>
          </a:xfrm>
          <a:custGeom>
            <a:avLst/>
            <a:gdLst/>
            <a:ahLst/>
            <a:cxnLst/>
            <a:rect l="l" t="t" r="r" b="b"/>
            <a:pathLst>
              <a:path w="486827" h="486827">
                <a:moveTo>
                  <a:pt x="0" y="0"/>
                </a:moveTo>
                <a:lnTo>
                  <a:pt x="486827" y="0"/>
                </a:lnTo>
                <a:lnTo>
                  <a:pt x="486827" y="486826"/>
                </a:lnTo>
                <a:lnTo>
                  <a:pt x="0" y="4868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8" name="Subtitle 2">
            <a:extLst>
              <a:ext uri="{FF2B5EF4-FFF2-40B4-BE49-F238E27FC236}">
                <a16:creationId xmlns:a16="http://schemas.microsoft.com/office/drawing/2014/main" id="{B24C4C79-056D-41F9-9278-4A8E770E9582}"/>
              </a:ext>
            </a:extLst>
          </p:cNvPr>
          <p:cNvSpPr txBox="1">
            <a:spLocks/>
          </p:cNvSpPr>
          <p:nvPr/>
        </p:nvSpPr>
        <p:spPr>
          <a:xfrm>
            <a:off x="8839200" y="2631346"/>
            <a:ext cx="8592805" cy="639835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MY" sz="6000" dirty="0">
                <a:latin typeface="Bahnschrift SemiCondensed" panose="020B0502040204020203" pitchFamily="34" charset="0"/>
              </a:rPr>
              <a:t>All Foundation in Law students who passed all Tri 1 and Tri 2 subjects</a:t>
            </a:r>
          </a:p>
          <a:p>
            <a:r>
              <a:rPr lang="en-MY" sz="6000" dirty="0">
                <a:latin typeface="Bahnschrift SemiCondensed" panose="020B0502040204020203" pitchFamily="34" charset="0"/>
              </a:rPr>
              <a:t>Any student who did not pass Tri 1 and/or Tri 2 subject is not eligible to apply for Law Degree (intake October 2023)</a:t>
            </a:r>
          </a:p>
          <a:p>
            <a:endParaRPr lang="en-MY" sz="2800" dirty="0">
              <a:latin typeface="Berlin Sans FB Demi" panose="020E0802020502020306"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2"/>
            <a:ext cx="18626600" cy="6362701"/>
          </a:xfrm>
          <a:custGeom>
            <a:avLst/>
            <a:gdLst/>
            <a:ahLst/>
            <a:cxnLst/>
            <a:rect l="l" t="t" r="r" b="b"/>
            <a:pathLst>
              <a:path w="18626600" h="10337763">
                <a:moveTo>
                  <a:pt x="18626600" y="10337763"/>
                </a:moveTo>
                <a:lnTo>
                  <a:pt x="0" y="10337763"/>
                </a:lnTo>
                <a:lnTo>
                  <a:pt x="0" y="0"/>
                </a:lnTo>
                <a:lnTo>
                  <a:pt x="18626600" y="0"/>
                </a:lnTo>
                <a:lnTo>
                  <a:pt x="18626600" y="103377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a:p>
        </p:txBody>
      </p:sp>
      <p:sp>
        <p:nvSpPr>
          <p:cNvPr id="16" name="Freeform 16"/>
          <p:cNvSpPr/>
          <p:nvPr/>
        </p:nvSpPr>
        <p:spPr>
          <a:xfrm>
            <a:off x="-661413" y="3309741"/>
            <a:ext cx="2221693" cy="1215872"/>
          </a:xfrm>
          <a:custGeom>
            <a:avLst/>
            <a:gdLst/>
            <a:ahLst/>
            <a:cxnLst/>
            <a:rect l="l" t="t" r="r" b="b"/>
            <a:pathLst>
              <a:path w="2221693" h="1215872">
                <a:moveTo>
                  <a:pt x="0" y="0"/>
                </a:moveTo>
                <a:lnTo>
                  <a:pt x="2221693" y="0"/>
                </a:lnTo>
                <a:lnTo>
                  <a:pt x="2221693" y="1215872"/>
                </a:lnTo>
                <a:lnTo>
                  <a:pt x="0" y="1215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MY"/>
          </a:p>
        </p:txBody>
      </p:sp>
      <p:graphicFrame>
        <p:nvGraphicFramePr>
          <p:cNvPr id="4" name="Table 7">
            <a:extLst>
              <a:ext uri="{FF2B5EF4-FFF2-40B4-BE49-F238E27FC236}">
                <a16:creationId xmlns:a16="http://schemas.microsoft.com/office/drawing/2014/main" id="{A2E83E6F-8904-41EC-47F6-3D0A158C5974}"/>
              </a:ext>
            </a:extLst>
          </p:cNvPr>
          <p:cNvGraphicFramePr>
            <a:graphicFrameLocks noGrp="1"/>
          </p:cNvGraphicFramePr>
          <p:nvPr>
            <p:extLst>
              <p:ext uri="{D42A27DB-BD31-4B8C-83A1-F6EECF244321}">
                <p14:modId xmlns:p14="http://schemas.microsoft.com/office/powerpoint/2010/main" val="2416788900"/>
              </p:ext>
            </p:extLst>
          </p:nvPr>
        </p:nvGraphicFramePr>
        <p:xfrm>
          <a:off x="1556269" y="697357"/>
          <a:ext cx="15468600" cy="8892285"/>
        </p:xfrm>
        <a:graphic>
          <a:graphicData uri="http://schemas.openxmlformats.org/drawingml/2006/table">
            <a:tbl>
              <a:tblPr firstRow="1" bandRow="1"/>
              <a:tblGrid>
                <a:gridCol w="5156200">
                  <a:extLst>
                    <a:ext uri="{9D8B030D-6E8A-4147-A177-3AD203B41FA5}">
                      <a16:colId xmlns:a16="http://schemas.microsoft.com/office/drawing/2014/main" val="846545133"/>
                    </a:ext>
                  </a:extLst>
                </a:gridCol>
                <a:gridCol w="5253948">
                  <a:extLst>
                    <a:ext uri="{9D8B030D-6E8A-4147-A177-3AD203B41FA5}">
                      <a16:colId xmlns:a16="http://schemas.microsoft.com/office/drawing/2014/main" val="687615550"/>
                    </a:ext>
                  </a:extLst>
                </a:gridCol>
                <a:gridCol w="5058452">
                  <a:extLst>
                    <a:ext uri="{9D8B030D-6E8A-4147-A177-3AD203B41FA5}">
                      <a16:colId xmlns:a16="http://schemas.microsoft.com/office/drawing/2014/main" val="2964794222"/>
                    </a:ext>
                  </a:extLst>
                </a:gridCol>
              </a:tblGrid>
              <a:tr h="86469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MY" sz="4000" b="0" dirty="0">
                          <a:solidFill>
                            <a:schemeClr val="tx1"/>
                          </a:solidFill>
                          <a:latin typeface="Bahnschrift SemiCondensed" panose="020B0502040204020203" pitchFamily="34" charset="0"/>
                        </a:rPr>
                        <a:t>Trimester 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MY" sz="4000" b="0" dirty="0">
                          <a:solidFill>
                            <a:schemeClr val="tx1"/>
                          </a:solidFill>
                          <a:latin typeface="Bahnschrift SemiCondensed" panose="020B0502040204020203" pitchFamily="34" charset="0"/>
                        </a:rPr>
                        <a:t>Trimester 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MY" sz="4000" b="0" dirty="0">
                          <a:latin typeface="Bahnschrift SemiCondensed" panose="020B0502040204020203" pitchFamily="34" charset="0"/>
                        </a:rPr>
                        <a:t>Trimester 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180978768"/>
                  </a:ext>
                </a:extLst>
              </a:tr>
              <a:tr h="802759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Communicative English</a:t>
                      </a:r>
                    </a:p>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Critical Thinking</a:t>
                      </a:r>
                      <a:br>
                        <a:rPr lang="en-US" sz="3600" b="0" kern="1200" dirty="0">
                          <a:solidFill>
                            <a:schemeClr val="dk1"/>
                          </a:solidFill>
                          <a:effectLst/>
                          <a:latin typeface="Bahnschrift SemiCondensed" panose="020B0502040204020203" pitchFamily="34" charset="0"/>
                        </a:rPr>
                      </a:br>
                      <a:r>
                        <a:rPr lang="en-US" sz="3600" b="0" kern="1200" dirty="0">
                          <a:solidFill>
                            <a:schemeClr val="dk1"/>
                          </a:solidFill>
                          <a:effectLst/>
                          <a:latin typeface="Bahnschrift SemiCondensed" panose="020B0502040204020203" pitchFamily="34" charset="0"/>
                        </a:rPr>
                        <a:t>Computer Applications</a:t>
                      </a:r>
                    </a:p>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Introduction to Law</a:t>
                      </a:r>
                    </a:p>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General Principles of Law</a:t>
                      </a:r>
                    </a:p>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Malaysian Legal History</a:t>
                      </a:r>
                    </a:p>
                    <a:p>
                      <a:endParaRPr lang="en-MY" sz="2200" dirty="0">
                        <a:latin typeface="Berlin Sans FB" panose="020E0602020502020306"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Essential English</a:t>
                      </a:r>
                    </a:p>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Fundamentals of Business</a:t>
                      </a:r>
                    </a:p>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Management</a:t>
                      </a:r>
                      <a:br>
                        <a:rPr lang="en-US" sz="3600" b="0" kern="1200" dirty="0">
                          <a:solidFill>
                            <a:schemeClr val="dk1"/>
                          </a:solidFill>
                          <a:effectLst/>
                          <a:latin typeface="Bahnschrift SemiCondensed" panose="020B0502040204020203" pitchFamily="34" charset="0"/>
                        </a:rPr>
                      </a:br>
                      <a:r>
                        <a:rPr lang="en-US" sz="3600" b="0" kern="1200" dirty="0">
                          <a:solidFill>
                            <a:schemeClr val="dk1"/>
                          </a:solidFill>
                          <a:effectLst/>
                          <a:latin typeface="Bahnschrift SemiCondensed" panose="020B0502040204020203" pitchFamily="34" charset="0"/>
                        </a:rPr>
                        <a:t>Basic Accounting for Lawyers</a:t>
                      </a:r>
                    </a:p>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Introduction to Criminal and Constitutional Law</a:t>
                      </a:r>
                    </a:p>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Introduction to Politics and Governance</a:t>
                      </a:r>
                    </a:p>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Introduction to Syariah Law</a:t>
                      </a:r>
                    </a:p>
                    <a:p>
                      <a:endParaRPr lang="en-MY" sz="4000" dirty="0">
                        <a:latin typeface="Bahnschrift SemiCondensed"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English for Law</a:t>
                      </a:r>
                    </a:p>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Law and Society</a:t>
                      </a:r>
                    </a:p>
                    <a:p>
                      <a:pPr marL="742950" lvl="1" indent="-285750">
                        <a:buFont typeface="Arial" panose="020B0604020202020204" pitchFamily="34" charset="0"/>
                        <a:buChar char="•"/>
                      </a:pPr>
                      <a:r>
                        <a:rPr lang="en-US" sz="3600" b="0" kern="1200" dirty="0">
                          <a:solidFill>
                            <a:schemeClr val="dk1"/>
                          </a:solidFill>
                          <a:effectLst/>
                          <a:latin typeface="Bahnschrift SemiCondensed" panose="020B0502040204020203" pitchFamily="34" charset="0"/>
                        </a:rPr>
                        <a:t>Introduction to Commercial Law</a:t>
                      </a:r>
                    </a:p>
                    <a:p>
                      <a:endParaRPr lang="en-MY" sz="4000" dirty="0">
                        <a:latin typeface="Bahnschrift SemiCondensed"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2321946462"/>
                  </a:ext>
                </a:extLst>
              </a:tr>
            </a:tbl>
          </a:graphicData>
        </a:graphic>
      </p:graphicFrame>
      <p:pic>
        <p:nvPicPr>
          <p:cNvPr id="1044" name="Picture 20" descr="Pass Stamp PNG Images Transparent Background | PNG Play">
            <a:extLst>
              <a:ext uri="{FF2B5EF4-FFF2-40B4-BE49-F238E27FC236}">
                <a16:creationId xmlns:a16="http://schemas.microsoft.com/office/drawing/2014/main" id="{340E5AC4-2119-3348-5B4A-1483E35874F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879" t="29149" r="8650" b="28947"/>
          <a:stretch/>
        </p:blipFill>
        <p:spPr bwMode="auto">
          <a:xfrm rot="21139631">
            <a:off x="1752600" y="8572500"/>
            <a:ext cx="3962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Pass Stamp PNG Images Transparent Background | PNG Play">
            <a:extLst>
              <a:ext uri="{FF2B5EF4-FFF2-40B4-BE49-F238E27FC236}">
                <a16:creationId xmlns:a16="http://schemas.microsoft.com/office/drawing/2014/main" id="{1E54A60F-E44B-03D0-4D5B-1825A6AEC7B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879" t="29149" r="8650" b="28947"/>
          <a:stretch/>
        </p:blipFill>
        <p:spPr bwMode="auto">
          <a:xfrm rot="21139631">
            <a:off x="7162800" y="8572501"/>
            <a:ext cx="39624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11344699" y="6150755"/>
            <a:ext cx="403757" cy="403757"/>
          </a:xfrm>
          <a:custGeom>
            <a:avLst/>
            <a:gdLst/>
            <a:ahLst/>
            <a:cxnLst/>
            <a:rect l="l" t="t" r="r" b="b"/>
            <a:pathLst>
              <a:path w="403757" h="403757">
                <a:moveTo>
                  <a:pt x="0" y="0"/>
                </a:moveTo>
                <a:lnTo>
                  <a:pt x="403757" y="0"/>
                </a:lnTo>
                <a:lnTo>
                  <a:pt x="403757" y="403757"/>
                </a:lnTo>
                <a:lnTo>
                  <a:pt x="0" y="4037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a:p>
        </p:txBody>
      </p:sp>
      <p:sp>
        <p:nvSpPr>
          <p:cNvPr id="16" name="TextBox 16"/>
          <p:cNvSpPr txBox="1"/>
          <p:nvPr/>
        </p:nvSpPr>
        <p:spPr>
          <a:xfrm>
            <a:off x="12185284" y="6186551"/>
            <a:ext cx="3849310" cy="322641"/>
          </a:xfrm>
          <a:prstGeom prst="rect">
            <a:avLst/>
          </a:prstGeom>
        </p:spPr>
        <p:txBody>
          <a:bodyPr lIns="0" tIns="0" rIns="0" bIns="0" rtlCol="0" anchor="t">
            <a:spAutoFit/>
          </a:bodyPr>
          <a:lstStyle/>
          <a:p>
            <a:pPr>
              <a:lnSpc>
                <a:spcPts val="2604"/>
              </a:lnSpc>
            </a:pPr>
            <a:r>
              <a:rPr lang="en-US" sz="2100" spc="-42">
                <a:solidFill>
                  <a:srgbClr val="FFFFFF"/>
                </a:solidFill>
                <a:latin typeface="Montserrat"/>
              </a:rPr>
              <a:t>hello@reallygreatsite.com</a:t>
            </a:r>
          </a:p>
        </p:txBody>
      </p:sp>
      <p:sp>
        <p:nvSpPr>
          <p:cNvPr id="20" name="Freeform 20"/>
          <p:cNvSpPr/>
          <p:nvPr/>
        </p:nvSpPr>
        <p:spPr>
          <a:xfrm>
            <a:off x="16066307" y="8650364"/>
            <a:ext cx="2221693" cy="1215872"/>
          </a:xfrm>
          <a:custGeom>
            <a:avLst/>
            <a:gdLst/>
            <a:ahLst/>
            <a:cxnLst/>
            <a:rect l="l" t="t" r="r" b="b"/>
            <a:pathLst>
              <a:path w="2221693" h="1215872">
                <a:moveTo>
                  <a:pt x="0" y="0"/>
                </a:moveTo>
                <a:lnTo>
                  <a:pt x="2221693" y="0"/>
                </a:lnTo>
                <a:lnTo>
                  <a:pt x="2221693" y="1215872"/>
                </a:lnTo>
                <a:lnTo>
                  <a:pt x="0" y="1215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MY"/>
          </a:p>
        </p:txBody>
      </p:sp>
      <p:graphicFrame>
        <p:nvGraphicFramePr>
          <p:cNvPr id="2" name="Table 1">
            <a:extLst>
              <a:ext uri="{FF2B5EF4-FFF2-40B4-BE49-F238E27FC236}">
                <a16:creationId xmlns:a16="http://schemas.microsoft.com/office/drawing/2014/main" id="{523A69FE-C48C-565C-6CFA-496324D20985}"/>
              </a:ext>
            </a:extLst>
          </p:cNvPr>
          <p:cNvGraphicFramePr>
            <a:graphicFrameLocks noGrp="1"/>
          </p:cNvGraphicFramePr>
          <p:nvPr>
            <p:extLst>
              <p:ext uri="{D42A27DB-BD31-4B8C-83A1-F6EECF244321}">
                <p14:modId xmlns:p14="http://schemas.microsoft.com/office/powerpoint/2010/main" val="2148257249"/>
              </p:ext>
            </p:extLst>
          </p:nvPr>
        </p:nvGraphicFramePr>
        <p:xfrm>
          <a:off x="728691" y="1681605"/>
          <a:ext cx="16830617" cy="8344688"/>
        </p:xfrm>
        <a:graphic>
          <a:graphicData uri="http://schemas.openxmlformats.org/drawingml/2006/table">
            <a:tbl>
              <a:tblPr>
                <a:tableStyleId>{3C2FFA5D-87B4-456A-9821-1D502468CF0F}</a:tableStyleId>
              </a:tblPr>
              <a:tblGrid>
                <a:gridCol w="2171693">
                  <a:extLst>
                    <a:ext uri="{9D8B030D-6E8A-4147-A177-3AD203B41FA5}">
                      <a16:colId xmlns:a16="http://schemas.microsoft.com/office/drawing/2014/main" val="1471609632"/>
                    </a:ext>
                  </a:extLst>
                </a:gridCol>
                <a:gridCol w="2947297">
                  <a:extLst>
                    <a:ext uri="{9D8B030D-6E8A-4147-A177-3AD203B41FA5}">
                      <a16:colId xmlns:a16="http://schemas.microsoft.com/office/drawing/2014/main" val="3281961980"/>
                    </a:ext>
                  </a:extLst>
                </a:gridCol>
                <a:gridCol w="8609210">
                  <a:extLst>
                    <a:ext uri="{9D8B030D-6E8A-4147-A177-3AD203B41FA5}">
                      <a16:colId xmlns:a16="http://schemas.microsoft.com/office/drawing/2014/main" val="834087697"/>
                    </a:ext>
                  </a:extLst>
                </a:gridCol>
                <a:gridCol w="3102417">
                  <a:extLst>
                    <a:ext uri="{9D8B030D-6E8A-4147-A177-3AD203B41FA5}">
                      <a16:colId xmlns:a16="http://schemas.microsoft.com/office/drawing/2014/main" val="2120755466"/>
                    </a:ext>
                  </a:extLst>
                </a:gridCol>
              </a:tblGrid>
              <a:tr h="526945">
                <a:tc>
                  <a:txBody>
                    <a:bodyPr/>
                    <a:lstStyle/>
                    <a:p>
                      <a:pPr algn="l" fontAlgn="t">
                        <a:spcBef>
                          <a:spcPts val="0"/>
                        </a:spcBef>
                        <a:spcAft>
                          <a:spcPts val="0"/>
                        </a:spcAft>
                      </a:pPr>
                      <a:r>
                        <a:rPr lang="en-US" sz="3200" b="0" u="none" strike="noStrike" dirty="0">
                          <a:solidFill>
                            <a:schemeClr val="bg1"/>
                          </a:solidFill>
                          <a:effectLst/>
                          <a:latin typeface="Bahnschrift SemiCondensed" panose="020B0502040204020203" pitchFamily="34" charset="0"/>
                        </a:rPr>
                        <a:t>Week</a:t>
                      </a:r>
                      <a:endParaRPr lang="en-US" sz="3200" b="0" i="0" u="none" strike="noStrike" dirty="0">
                        <a:solidFill>
                          <a:schemeClr val="bg1"/>
                        </a:solidFill>
                        <a:effectLst/>
                        <a:latin typeface="Bahnschrift SemiCondensed" panose="020B0502040204020203" pitchFamily="34" charset="0"/>
                      </a:endParaRPr>
                    </a:p>
                  </a:txBody>
                  <a:tcPr marL="54747" marR="54747" marT="7604" marB="0">
                    <a:solidFill>
                      <a:srgbClr val="008080"/>
                    </a:solidFill>
                  </a:tcPr>
                </a:tc>
                <a:tc>
                  <a:txBody>
                    <a:bodyPr/>
                    <a:lstStyle/>
                    <a:p>
                      <a:pPr algn="l" fontAlgn="t">
                        <a:spcBef>
                          <a:spcPts val="0"/>
                        </a:spcBef>
                        <a:spcAft>
                          <a:spcPts val="0"/>
                        </a:spcAft>
                      </a:pPr>
                      <a:r>
                        <a:rPr lang="en-US" sz="3200" b="0" u="none" strike="noStrike" dirty="0">
                          <a:solidFill>
                            <a:schemeClr val="bg1"/>
                          </a:solidFill>
                          <a:effectLst/>
                          <a:latin typeface="Bahnschrift SemiCondensed" panose="020B0502040204020203" pitchFamily="34" charset="0"/>
                        </a:rPr>
                        <a:t>Date (EGT 2310)</a:t>
                      </a:r>
                      <a:endParaRPr lang="en-US" sz="3200" b="0" i="0" u="none" strike="noStrike" dirty="0">
                        <a:solidFill>
                          <a:schemeClr val="bg1"/>
                        </a:solidFill>
                        <a:effectLst/>
                        <a:latin typeface="Bahnschrift SemiCondensed" panose="020B0502040204020203" pitchFamily="34" charset="0"/>
                      </a:endParaRPr>
                    </a:p>
                  </a:txBody>
                  <a:tcPr marL="54747" marR="54747" marT="7604" marB="0">
                    <a:solidFill>
                      <a:srgbClr val="008080"/>
                    </a:solidFill>
                  </a:tcPr>
                </a:tc>
                <a:tc>
                  <a:txBody>
                    <a:bodyPr/>
                    <a:lstStyle/>
                    <a:p>
                      <a:pPr algn="l" fontAlgn="t">
                        <a:spcBef>
                          <a:spcPts val="0"/>
                        </a:spcBef>
                        <a:spcAft>
                          <a:spcPts val="0"/>
                        </a:spcAft>
                      </a:pPr>
                      <a:r>
                        <a:rPr lang="en-US" sz="3200" b="0" u="none" strike="noStrike" dirty="0">
                          <a:solidFill>
                            <a:schemeClr val="bg1"/>
                          </a:solidFill>
                          <a:effectLst/>
                          <a:latin typeface="Bahnschrift SemiCondensed" panose="020B0502040204020203" pitchFamily="34" charset="0"/>
                        </a:rPr>
                        <a:t>To do</a:t>
                      </a:r>
                      <a:endParaRPr lang="en-US" sz="3200" b="0" i="0" u="none" strike="noStrike" dirty="0">
                        <a:solidFill>
                          <a:schemeClr val="bg1"/>
                        </a:solidFill>
                        <a:effectLst/>
                        <a:latin typeface="Bahnschrift SemiCondensed" panose="020B0502040204020203" pitchFamily="34" charset="0"/>
                      </a:endParaRPr>
                    </a:p>
                  </a:txBody>
                  <a:tcPr marL="54747" marR="54747" marT="7604" marB="0">
                    <a:solidFill>
                      <a:srgbClr val="008080"/>
                    </a:solidFill>
                  </a:tcPr>
                </a:tc>
                <a:tc>
                  <a:txBody>
                    <a:bodyPr/>
                    <a:lstStyle/>
                    <a:p>
                      <a:pPr algn="l" fontAlgn="t">
                        <a:spcBef>
                          <a:spcPts val="0"/>
                        </a:spcBef>
                        <a:spcAft>
                          <a:spcPts val="0"/>
                        </a:spcAft>
                      </a:pPr>
                      <a:r>
                        <a:rPr lang="en-US" sz="3200" b="0" u="none" strike="noStrike" dirty="0">
                          <a:solidFill>
                            <a:schemeClr val="bg1"/>
                          </a:solidFill>
                          <a:effectLst/>
                          <a:latin typeface="Bahnschrift SemiCondensed" panose="020B0502040204020203" pitchFamily="34" charset="0"/>
                        </a:rPr>
                        <a:t>Action by</a:t>
                      </a:r>
                      <a:endParaRPr lang="en-US" sz="3200" b="0" i="0" u="none" strike="noStrike" dirty="0">
                        <a:solidFill>
                          <a:schemeClr val="bg1"/>
                        </a:solidFill>
                        <a:effectLst/>
                        <a:latin typeface="Bahnschrift SemiCondensed" panose="020B0502040204020203" pitchFamily="34" charset="0"/>
                      </a:endParaRPr>
                    </a:p>
                  </a:txBody>
                  <a:tcPr marL="54747" marR="54747" marT="7604" marB="0">
                    <a:solidFill>
                      <a:srgbClr val="008080"/>
                    </a:solidFill>
                  </a:tcPr>
                </a:tc>
                <a:extLst>
                  <a:ext uri="{0D108BD9-81ED-4DB2-BD59-A6C34878D82A}">
                    <a16:rowId xmlns:a16="http://schemas.microsoft.com/office/drawing/2014/main" val="730009964"/>
                  </a:ext>
                </a:extLst>
              </a:tr>
              <a:tr h="1061435">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W3</a:t>
                      </a:r>
                      <a:endParaRPr lang="en-US" sz="3200" b="0" i="0" u="none" strike="noStrike" dirty="0">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21/08/23 -28/08/23</a:t>
                      </a:r>
                      <a:endParaRPr lang="en-US" sz="3200" b="0" i="0" u="none" strike="noStrike" dirty="0">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Briefing for students (completing Foundation &amp; graduating Diploma)</a:t>
                      </a:r>
                      <a:endParaRPr lang="en-US" sz="3200" b="0" i="0" u="none" strike="noStrike" dirty="0">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endParaRPr lang="en-US" sz="3200" b="0" i="0" u="none" strike="noStrike" dirty="0">
                        <a:effectLst/>
                        <a:latin typeface="Bahnschrift SemiCondensed" panose="020B0502040204020203" pitchFamily="34" charset="0"/>
                      </a:endParaRPr>
                    </a:p>
                  </a:txBody>
                  <a:tcPr marL="54747" marR="54747" marT="7604" marB="0"/>
                </a:tc>
                <a:extLst>
                  <a:ext uri="{0D108BD9-81ED-4DB2-BD59-A6C34878D82A}">
                    <a16:rowId xmlns:a16="http://schemas.microsoft.com/office/drawing/2014/main" val="2357796539"/>
                  </a:ext>
                </a:extLst>
              </a:tr>
              <a:tr h="489291">
                <a:tc>
                  <a:txBody>
                    <a:bodyPr/>
                    <a:lstStyle/>
                    <a:p>
                      <a:pPr algn="l" fontAlgn="t">
                        <a:spcBef>
                          <a:spcPts val="0"/>
                        </a:spcBef>
                        <a:spcAft>
                          <a:spcPts val="0"/>
                        </a:spcAft>
                      </a:pPr>
                      <a:r>
                        <a:rPr lang="en-US" sz="3200" b="0" u="none" strike="noStrike">
                          <a:effectLst/>
                          <a:latin typeface="Bahnschrift SemiCondensed" panose="020B0502040204020203" pitchFamily="34" charset="0"/>
                        </a:rPr>
                        <a:t>W4</a:t>
                      </a:r>
                      <a:endParaRPr lang="en-US" sz="3200" b="0" i="0" u="none" strike="noStrike">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r>
                        <a:rPr lang="en-US" sz="3200" b="0" u="none" strike="noStrike">
                          <a:effectLst/>
                          <a:latin typeface="Bahnschrift SemiCondensed" panose="020B0502040204020203" pitchFamily="34" charset="0"/>
                        </a:rPr>
                        <a:t>29/08/23</a:t>
                      </a:r>
                      <a:endParaRPr lang="en-US" sz="3200" b="0" i="0" u="none" strike="noStrike">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Generate complete list</a:t>
                      </a:r>
                      <a:endParaRPr lang="en-US" sz="3200" b="0" i="0" u="none" strike="noStrike" dirty="0">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endParaRPr lang="en-US" sz="3200" b="0" i="0" u="none" strike="noStrike" dirty="0">
                        <a:effectLst/>
                        <a:latin typeface="Bahnschrift SemiCondensed" panose="020B0502040204020203" pitchFamily="34" charset="0"/>
                      </a:endParaRPr>
                    </a:p>
                  </a:txBody>
                  <a:tcPr marL="54747" marR="54747" marT="7604" marB="0"/>
                </a:tc>
                <a:extLst>
                  <a:ext uri="{0D108BD9-81ED-4DB2-BD59-A6C34878D82A}">
                    <a16:rowId xmlns:a16="http://schemas.microsoft.com/office/drawing/2014/main" val="110459648"/>
                  </a:ext>
                </a:extLst>
              </a:tr>
              <a:tr h="3449038">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W4- W7</a:t>
                      </a:r>
                      <a:endParaRPr lang="en-US" sz="3200" b="0" i="0" u="none" strike="noStrike" dirty="0">
                        <a:effectLst/>
                        <a:latin typeface="Bahnschrift SemiCondensed" panose="020B0502040204020203" pitchFamily="34" charset="0"/>
                      </a:endParaRPr>
                    </a:p>
                  </a:txBody>
                  <a:tcPr marL="54747" marR="54747" marT="7604" marB="0">
                    <a:solidFill>
                      <a:srgbClr val="FFC000"/>
                    </a:solidFill>
                  </a:tcPr>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29/08/23 - 24/09/2023</a:t>
                      </a:r>
                      <a:endParaRPr lang="en-US" sz="3200" b="0" i="0" u="none" strike="noStrike" dirty="0">
                        <a:effectLst/>
                        <a:latin typeface="Bahnschrift SemiCondensed" panose="020B0502040204020203" pitchFamily="34" charset="0"/>
                      </a:endParaRPr>
                    </a:p>
                  </a:txBody>
                  <a:tcPr marL="54747" marR="54747" marT="7604" marB="0">
                    <a:solidFill>
                      <a:srgbClr val="FFC000"/>
                    </a:solidFill>
                  </a:tcPr>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Application open</a:t>
                      </a:r>
                    </a:p>
                    <a:p>
                      <a:pPr algn="l" fontAlgn="t">
                        <a:spcBef>
                          <a:spcPts val="0"/>
                        </a:spcBef>
                        <a:spcAft>
                          <a:spcPts val="0"/>
                        </a:spcAft>
                      </a:pPr>
                      <a:r>
                        <a:rPr lang="en-US" sz="3200" b="0" u="none" strike="noStrike" dirty="0">
                          <a:solidFill>
                            <a:srgbClr val="FF0000"/>
                          </a:solidFill>
                          <a:effectLst/>
                          <a:latin typeface="Bahnschrift SemiCondensed" panose="020B0502040204020203" pitchFamily="34" charset="0"/>
                        </a:rPr>
                        <a:t>Student receive email entitled “Application to Degree  program”</a:t>
                      </a:r>
                    </a:p>
                    <a:p>
                      <a:pPr marL="0" marR="0" lvl="0" indent="0" algn="l" defTabSz="914400" rtl="0" eaLnBrk="1" fontAlgn="t" latinLnBrk="0" hangingPunct="1">
                        <a:lnSpc>
                          <a:spcPct val="100000"/>
                        </a:lnSpc>
                        <a:spcBef>
                          <a:spcPts val="0"/>
                        </a:spcBef>
                        <a:spcAft>
                          <a:spcPts val="0"/>
                        </a:spcAft>
                        <a:buClrTx/>
                        <a:buSzTx/>
                        <a:buFontTx/>
                        <a:buNone/>
                        <a:tabLst/>
                        <a:defRPr/>
                      </a:pPr>
                      <a:r>
                        <a:rPr lang="en-US" sz="3200" dirty="0">
                          <a:latin typeface="Bahnschrift SemiLight Condensed" panose="020B0502040204020203" pitchFamily="34" charset="0"/>
                          <a:hlinkClick r:id="rId6" action="ppaction://hlinkpres?slideindex=1&amp;slidetitle="/>
                        </a:rPr>
                        <a:t>Application guidelines for returning students.pptx</a:t>
                      </a:r>
                      <a:endParaRPr lang="en-US" sz="3200" dirty="0">
                        <a:latin typeface="Bahnschrift SemiLight Condensed" panose="020B0502040204020203" pitchFamily="34" charset="0"/>
                      </a:endParaRPr>
                    </a:p>
                    <a:p>
                      <a:pPr algn="l" fontAlgn="t">
                        <a:spcBef>
                          <a:spcPts val="0"/>
                        </a:spcBef>
                        <a:spcAft>
                          <a:spcPts val="0"/>
                        </a:spcAft>
                      </a:pPr>
                      <a:endParaRPr lang="en-US" sz="3200" b="0" u="none" strike="noStrike" dirty="0">
                        <a:effectLst/>
                        <a:latin typeface="Bahnschrift SemiCondensed" panose="020B0502040204020203" pitchFamily="34" charset="0"/>
                      </a:endParaRPr>
                    </a:p>
                    <a:p>
                      <a:pPr algn="l" fontAlgn="t">
                        <a:spcBef>
                          <a:spcPts val="0"/>
                        </a:spcBef>
                        <a:spcAft>
                          <a:spcPts val="0"/>
                        </a:spcAft>
                      </a:pPr>
                      <a:r>
                        <a:rPr lang="en-US" sz="3200" b="0" u="none" strike="noStrike" dirty="0">
                          <a:effectLst/>
                          <a:latin typeface="Bahnschrift SemiCondensed" panose="020B0502040204020203" pitchFamily="34" charset="0"/>
                        </a:rPr>
                        <a:t>Main Menu &gt; Self Service &gt; Application to Degree</a:t>
                      </a:r>
                    </a:p>
                    <a:p>
                      <a:pPr algn="l" fontAlgn="t">
                        <a:spcBef>
                          <a:spcPts val="0"/>
                        </a:spcBef>
                        <a:spcAft>
                          <a:spcPts val="0"/>
                        </a:spcAft>
                      </a:pPr>
                      <a:r>
                        <a:rPr lang="en-US" sz="3200" b="0" u="none" strike="noStrike" dirty="0">
                          <a:solidFill>
                            <a:srgbClr val="FF0000"/>
                          </a:solidFill>
                          <a:effectLst/>
                          <a:latin typeface="Bahnschrift SemiCondensed" panose="020B0502040204020203" pitchFamily="34" charset="0"/>
                        </a:rPr>
                        <a:t>Student choose degree program</a:t>
                      </a:r>
                    </a:p>
                  </a:txBody>
                  <a:tcPr marL="54747" marR="54747" marT="7604" marB="0">
                    <a:solidFill>
                      <a:srgbClr val="FFC000"/>
                    </a:solidFill>
                  </a:tcPr>
                </a:tc>
                <a:tc>
                  <a:txBody>
                    <a:bodyPr/>
                    <a:lstStyle/>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r>
                        <a:rPr lang="en-US" sz="3200" b="0" u="none" strike="noStrike" dirty="0">
                          <a:effectLst/>
                          <a:latin typeface="Bahnschrift SemiCondensed" panose="020B0502040204020203" pitchFamily="34" charset="0"/>
                        </a:rPr>
                        <a:t>Eligible            </a:t>
                      </a:r>
                    </a:p>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r>
                        <a:rPr lang="en-US" sz="3200" b="0" u="none" strike="noStrike" dirty="0">
                          <a:effectLst/>
                          <a:latin typeface="Bahnschrift SemiCondensed" panose="020B0502040204020203" pitchFamily="34" charset="0"/>
                        </a:rPr>
                        <a:t>Completing</a:t>
                      </a:r>
                    </a:p>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r>
                        <a:rPr lang="en-US" sz="3200" b="0" u="none" strike="noStrike" dirty="0">
                          <a:effectLst/>
                          <a:latin typeface="Bahnschrift SemiCondensed" panose="020B0502040204020203" pitchFamily="34" charset="0"/>
                        </a:rPr>
                        <a:t>Foundation </a:t>
                      </a:r>
                    </a:p>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r>
                        <a:rPr lang="en-US" sz="3200" b="0" u="none" strike="noStrike" dirty="0">
                          <a:effectLst/>
                          <a:latin typeface="Bahnschrift SemiCondensed" panose="020B0502040204020203" pitchFamily="34" charset="0"/>
                        </a:rPr>
                        <a:t>Student</a:t>
                      </a:r>
                    </a:p>
                    <a:p>
                      <a:pPr algn="l" fontAlgn="t">
                        <a:lnSpc>
                          <a:spcPts val="1265"/>
                        </a:lnSpc>
                        <a:spcBef>
                          <a:spcPts val="0"/>
                        </a:spcBef>
                        <a:spcAft>
                          <a:spcPts val="0"/>
                        </a:spcAft>
                      </a:pPr>
                      <a:endParaRPr lang="en-US" sz="3200" b="0" i="0" u="none" strike="noStrike" kern="1200" dirty="0">
                        <a:solidFill>
                          <a:schemeClr val="dk1"/>
                        </a:solidFill>
                        <a:effectLst/>
                        <a:latin typeface="Bahnschrift SemiCondensed" panose="020B0502040204020203" pitchFamily="34" charset="0"/>
                        <a:ea typeface="+mn-ea"/>
                        <a:cs typeface="+mn-cs"/>
                      </a:endParaRPr>
                    </a:p>
                    <a:p>
                      <a:pPr algn="l" fontAlgn="t">
                        <a:lnSpc>
                          <a:spcPts val="1265"/>
                        </a:lnSpc>
                        <a:spcBef>
                          <a:spcPts val="0"/>
                        </a:spcBef>
                        <a:spcAft>
                          <a:spcPts val="0"/>
                        </a:spcAft>
                      </a:pPr>
                      <a:endParaRPr lang="en-US" sz="3200" b="0" i="0" u="none" strike="noStrike" kern="1200" dirty="0">
                        <a:solidFill>
                          <a:schemeClr val="dk1"/>
                        </a:solidFill>
                        <a:effectLst/>
                        <a:latin typeface="Bahnschrift SemiCondensed" panose="020B0502040204020203" pitchFamily="34" charset="0"/>
                        <a:ea typeface="+mn-ea"/>
                        <a:cs typeface="+mn-cs"/>
                      </a:endParaRPr>
                    </a:p>
                    <a:p>
                      <a:pPr algn="l" fontAlgn="t">
                        <a:lnSpc>
                          <a:spcPts val="1265"/>
                        </a:lnSpc>
                        <a:spcBef>
                          <a:spcPts val="0"/>
                        </a:spcBef>
                        <a:spcAft>
                          <a:spcPts val="0"/>
                        </a:spcAft>
                      </a:pPr>
                      <a:r>
                        <a:rPr lang="en-US" sz="3200" b="0" i="0" u="none" strike="noStrike" kern="1200" dirty="0">
                          <a:solidFill>
                            <a:srgbClr val="FF0000"/>
                          </a:solidFill>
                          <a:effectLst/>
                          <a:latin typeface="Bahnschrift SemiCondensed" panose="020B0502040204020203" pitchFamily="34" charset="0"/>
                          <a:ea typeface="+mn-ea"/>
                          <a:cs typeface="+mn-cs"/>
                        </a:rPr>
                        <a:t>*Student must </a:t>
                      </a:r>
                    </a:p>
                    <a:p>
                      <a:pPr algn="l" fontAlgn="t">
                        <a:lnSpc>
                          <a:spcPts val="1265"/>
                        </a:lnSpc>
                        <a:spcBef>
                          <a:spcPts val="0"/>
                        </a:spcBef>
                        <a:spcAft>
                          <a:spcPts val="0"/>
                        </a:spcAft>
                      </a:pPr>
                      <a:endParaRPr lang="en-US" sz="3200" b="0" i="0" u="none" strike="noStrike" kern="1200" dirty="0">
                        <a:solidFill>
                          <a:srgbClr val="FF0000"/>
                        </a:solidFill>
                        <a:effectLst/>
                        <a:latin typeface="Bahnschrift SemiCondensed" panose="020B0502040204020203" pitchFamily="34" charset="0"/>
                        <a:ea typeface="+mn-ea"/>
                        <a:cs typeface="+mn-cs"/>
                      </a:endParaRPr>
                    </a:p>
                    <a:p>
                      <a:pPr algn="l" fontAlgn="t">
                        <a:lnSpc>
                          <a:spcPts val="1265"/>
                        </a:lnSpc>
                        <a:spcBef>
                          <a:spcPts val="0"/>
                        </a:spcBef>
                        <a:spcAft>
                          <a:spcPts val="0"/>
                        </a:spcAft>
                      </a:pPr>
                      <a:r>
                        <a:rPr lang="en-US" sz="3200" b="0" i="0" u="none" strike="noStrike" kern="1200" dirty="0">
                          <a:solidFill>
                            <a:srgbClr val="FF0000"/>
                          </a:solidFill>
                          <a:effectLst/>
                          <a:latin typeface="Bahnschrift SemiCondensed" panose="020B0502040204020203" pitchFamily="34" charset="0"/>
                          <a:ea typeface="+mn-ea"/>
                          <a:cs typeface="+mn-cs"/>
                        </a:rPr>
                        <a:t>alert MMU email </a:t>
                      </a:r>
                    </a:p>
                    <a:p>
                      <a:pPr algn="l" fontAlgn="t">
                        <a:lnSpc>
                          <a:spcPts val="1265"/>
                        </a:lnSpc>
                        <a:spcBef>
                          <a:spcPts val="0"/>
                        </a:spcBef>
                        <a:spcAft>
                          <a:spcPts val="0"/>
                        </a:spcAft>
                      </a:pPr>
                      <a:endParaRPr lang="en-US" sz="3200" b="0" i="0" u="none" strike="noStrike" kern="1200" dirty="0">
                        <a:solidFill>
                          <a:srgbClr val="FF0000"/>
                        </a:solidFill>
                        <a:effectLst/>
                        <a:latin typeface="Bahnschrift SemiCondensed" panose="020B0502040204020203" pitchFamily="34" charset="0"/>
                        <a:ea typeface="+mn-ea"/>
                        <a:cs typeface="+mn-cs"/>
                      </a:endParaRPr>
                    </a:p>
                    <a:p>
                      <a:pPr algn="l" fontAlgn="t">
                        <a:lnSpc>
                          <a:spcPts val="1265"/>
                        </a:lnSpc>
                        <a:spcBef>
                          <a:spcPts val="0"/>
                        </a:spcBef>
                        <a:spcAft>
                          <a:spcPts val="0"/>
                        </a:spcAft>
                      </a:pPr>
                      <a:r>
                        <a:rPr lang="en-US" sz="3200" b="0" i="0" u="none" strike="noStrike" kern="1200" dirty="0">
                          <a:solidFill>
                            <a:srgbClr val="FF0000"/>
                          </a:solidFill>
                          <a:effectLst/>
                          <a:latin typeface="Bahnschrift SemiCondensed" panose="020B0502040204020203" pitchFamily="34" charset="0"/>
                          <a:ea typeface="+mn-ea"/>
                          <a:cs typeface="+mn-cs"/>
                        </a:rPr>
                        <a:t>and respond on</a:t>
                      </a:r>
                    </a:p>
                    <a:p>
                      <a:pPr algn="l" fontAlgn="t">
                        <a:lnSpc>
                          <a:spcPts val="1265"/>
                        </a:lnSpc>
                        <a:spcBef>
                          <a:spcPts val="0"/>
                        </a:spcBef>
                        <a:spcAft>
                          <a:spcPts val="0"/>
                        </a:spcAft>
                      </a:pPr>
                      <a:endParaRPr lang="en-US" sz="3200" b="0" i="0" u="none" strike="noStrike" kern="1200" dirty="0">
                        <a:solidFill>
                          <a:srgbClr val="FF0000"/>
                        </a:solidFill>
                        <a:effectLst/>
                        <a:latin typeface="Bahnschrift SemiCondensed" panose="020B0502040204020203" pitchFamily="34" charset="0"/>
                        <a:ea typeface="+mn-ea"/>
                        <a:cs typeface="+mn-cs"/>
                      </a:endParaRPr>
                    </a:p>
                    <a:p>
                      <a:pPr algn="l" fontAlgn="t">
                        <a:lnSpc>
                          <a:spcPts val="1265"/>
                        </a:lnSpc>
                        <a:spcBef>
                          <a:spcPts val="0"/>
                        </a:spcBef>
                        <a:spcAft>
                          <a:spcPts val="0"/>
                        </a:spcAft>
                      </a:pPr>
                      <a:r>
                        <a:rPr lang="en-US" sz="3200" b="0" i="0" u="none" strike="noStrike" kern="1200" dirty="0">
                          <a:solidFill>
                            <a:srgbClr val="FF0000"/>
                          </a:solidFill>
                          <a:effectLst/>
                          <a:latin typeface="Bahnschrift SemiCondensed" panose="020B0502040204020203" pitchFamily="34" charset="0"/>
                          <a:ea typeface="+mn-ea"/>
                          <a:cs typeface="+mn-cs"/>
                        </a:rPr>
                        <a:t>time. </a:t>
                      </a:r>
                      <a:endParaRPr lang="en-US" sz="3200" b="0" i="0" u="none" strike="noStrike" dirty="0">
                        <a:solidFill>
                          <a:srgbClr val="FF0000"/>
                        </a:solidFill>
                        <a:effectLst/>
                        <a:latin typeface="Bahnschrift SemiCondensed" panose="020B0502040204020203" pitchFamily="34" charset="0"/>
                      </a:endParaRPr>
                    </a:p>
                  </a:txBody>
                  <a:tcPr marL="54747" marR="54747" marT="7604" marB="0">
                    <a:solidFill>
                      <a:srgbClr val="FFC000"/>
                    </a:solidFill>
                  </a:tcPr>
                </a:tc>
                <a:extLst>
                  <a:ext uri="{0D108BD9-81ED-4DB2-BD59-A6C34878D82A}">
                    <a16:rowId xmlns:a16="http://schemas.microsoft.com/office/drawing/2014/main" val="4054026317"/>
                  </a:ext>
                </a:extLst>
              </a:tr>
              <a:tr h="1840917">
                <a:tc>
                  <a:txBody>
                    <a:bodyPr/>
                    <a:lstStyle/>
                    <a:p>
                      <a:pPr algn="l" fontAlgn="t">
                        <a:spcBef>
                          <a:spcPts val="0"/>
                        </a:spcBef>
                        <a:spcAft>
                          <a:spcPts val="0"/>
                        </a:spcAft>
                      </a:pPr>
                      <a:r>
                        <a:rPr lang="en-US" sz="3200" b="0" u="none" strike="noStrike">
                          <a:effectLst/>
                          <a:latin typeface="Bahnschrift SemiCondensed" panose="020B0502040204020203" pitchFamily="34" charset="0"/>
                        </a:rPr>
                        <a:t>Study week</a:t>
                      </a:r>
                      <a:endParaRPr lang="en-US" sz="3200" b="0" i="0" u="none" strike="noStrike">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r>
                        <a:rPr lang="en-US" sz="3200" b="0" u="none" strike="noStrike">
                          <a:effectLst/>
                          <a:latin typeface="Bahnschrift SemiCondensed" panose="020B0502040204020203" pitchFamily="34" charset="0"/>
                        </a:rPr>
                        <a:t>25/09/23- 1/10/24</a:t>
                      </a:r>
                      <a:endParaRPr lang="en-US" sz="3200" b="0" i="0" u="none" strike="noStrike">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Faculty to generate the full applicant list, verify the conditional offer and “confirm”  then “transfer” to Admission Office   </a:t>
                      </a:r>
                      <a:endParaRPr lang="en-US" sz="3200" b="0" i="0" u="none" strike="noStrike" dirty="0">
                        <a:effectLst/>
                        <a:latin typeface="Bahnschrift SemiCondensed" panose="020B0502040204020203" pitchFamily="34" charset="0"/>
                      </a:endParaRPr>
                    </a:p>
                  </a:txBody>
                  <a:tcPr marL="54747" marR="54747" marT="7604" marB="0"/>
                </a:tc>
                <a:tc>
                  <a:txBody>
                    <a:bodyPr/>
                    <a:lstStyle/>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txBody>
                  <a:tcPr marL="54747" marR="54747" marT="7604" marB="0"/>
                </a:tc>
                <a:extLst>
                  <a:ext uri="{0D108BD9-81ED-4DB2-BD59-A6C34878D82A}">
                    <a16:rowId xmlns:a16="http://schemas.microsoft.com/office/drawing/2014/main" val="3687391381"/>
                  </a:ext>
                </a:extLst>
              </a:tr>
              <a:tr h="971069">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Exam week</a:t>
                      </a:r>
                      <a:endParaRPr lang="en-US" sz="3200" b="0" i="0" u="none" strike="noStrike" dirty="0">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2/10/23-8/10/23</a:t>
                      </a:r>
                      <a:endParaRPr lang="en-US" sz="3200" b="0" i="0" u="none" strike="noStrike" dirty="0">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Issue conditional  offer (ADMT of conditional offer)</a:t>
                      </a:r>
                      <a:endParaRPr lang="en-US" sz="3200" b="0" i="0" u="none" strike="noStrike" dirty="0">
                        <a:effectLst/>
                        <a:latin typeface="Bahnschrift SemiCondensed" panose="020B0502040204020203" pitchFamily="34" charset="0"/>
                      </a:endParaRPr>
                    </a:p>
                  </a:txBody>
                  <a:tcPr marL="54747" marR="54747" marT="7604" marB="0"/>
                </a:tc>
                <a:tc>
                  <a:txBody>
                    <a:bodyPr/>
                    <a:lstStyle/>
                    <a:p>
                      <a:pPr algn="l" fontAlgn="t">
                        <a:lnSpc>
                          <a:spcPts val="1265"/>
                        </a:lnSpc>
                        <a:spcBef>
                          <a:spcPts val="0"/>
                        </a:spcBef>
                        <a:spcAft>
                          <a:spcPts val="0"/>
                        </a:spcAft>
                      </a:pPr>
                      <a:endParaRPr lang="en-US" sz="3200" b="0" i="0" u="none" strike="noStrike" dirty="0">
                        <a:effectLst/>
                        <a:latin typeface="Bahnschrift SemiCondensed" panose="020B0502040204020203" pitchFamily="34" charset="0"/>
                      </a:endParaRPr>
                    </a:p>
                  </a:txBody>
                  <a:tcPr marL="54747" marR="54747" marT="7604" marB="0"/>
                </a:tc>
                <a:extLst>
                  <a:ext uri="{0D108BD9-81ED-4DB2-BD59-A6C34878D82A}">
                    <a16:rowId xmlns:a16="http://schemas.microsoft.com/office/drawing/2014/main" val="3130498822"/>
                  </a:ext>
                </a:extLst>
              </a:tr>
            </a:tbl>
          </a:graphicData>
        </a:graphic>
      </p:graphicFrame>
      <p:sp>
        <p:nvSpPr>
          <p:cNvPr id="3" name="Freeform 8">
            <a:extLst>
              <a:ext uri="{FF2B5EF4-FFF2-40B4-BE49-F238E27FC236}">
                <a16:creationId xmlns:a16="http://schemas.microsoft.com/office/drawing/2014/main" id="{61F207CC-3970-9FCD-3A02-9ED7E9E04581}"/>
              </a:ext>
            </a:extLst>
          </p:cNvPr>
          <p:cNvSpPr/>
          <p:nvPr/>
        </p:nvSpPr>
        <p:spPr>
          <a:xfrm>
            <a:off x="728691" y="266700"/>
            <a:ext cx="5824509" cy="1219964"/>
          </a:xfrm>
          <a:custGeom>
            <a:avLst/>
            <a:gdLst/>
            <a:ahLst/>
            <a:cxnLst/>
            <a:rect l="l" t="t" r="r" b="b"/>
            <a:pathLst>
              <a:path w="990507" h="289778">
                <a:moveTo>
                  <a:pt x="0" y="0"/>
                </a:moveTo>
                <a:lnTo>
                  <a:pt x="990507" y="0"/>
                </a:lnTo>
                <a:lnTo>
                  <a:pt x="990507" y="289778"/>
                </a:lnTo>
                <a:lnTo>
                  <a:pt x="0" y="289778"/>
                </a:lnTo>
                <a:close/>
              </a:path>
            </a:pathLst>
          </a:custGeom>
          <a:solidFill>
            <a:srgbClr val="EE9C22"/>
          </a:solidFill>
          <a:ln>
            <a:noFill/>
          </a:ln>
        </p:spPr>
        <p:txBody>
          <a:bodyPr/>
          <a:lstStyle/>
          <a:p>
            <a:r>
              <a:rPr lang="en-US" sz="9600" dirty="0">
                <a:solidFill>
                  <a:schemeClr val="bg1"/>
                </a:solidFill>
                <a:latin typeface="Bebas Neue" panose="020B0606020202050201" pitchFamily="34" charset="0"/>
              </a:rPr>
              <a:t>Please alert!</a:t>
            </a:r>
            <a:endParaRPr lang="en-MY" sz="9600" dirty="0">
              <a:solidFill>
                <a:schemeClr val="bg1"/>
              </a:solidFill>
              <a:latin typeface="Bebas Neue" panose="020B0606020202050201"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11344699" y="6150755"/>
            <a:ext cx="403757" cy="403757"/>
          </a:xfrm>
          <a:custGeom>
            <a:avLst/>
            <a:gdLst/>
            <a:ahLst/>
            <a:cxnLst/>
            <a:rect l="l" t="t" r="r" b="b"/>
            <a:pathLst>
              <a:path w="403757" h="403757">
                <a:moveTo>
                  <a:pt x="0" y="0"/>
                </a:moveTo>
                <a:lnTo>
                  <a:pt x="403757" y="0"/>
                </a:lnTo>
                <a:lnTo>
                  <a:pt x="403757" y="403757"/>
                </a:lnTo>
                <a:lnTo>
                  <a:pt x="0" y="4037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a:p>
        </p:txBody>
      </p:sp>
      <p:sp>
        <p:nvSpPr>
          <p:cNvPr id="16" name="TextBox 16"/>
          <p:cNvSpPr txBox="1"/>
          <p:nvPr/>
        </p:nvSpPr>
        <p:spPr>
          <a:xfrm>
            <a:off x="12185284" y="6186551"/>
            <a:ext cx="3849310" cy="322641"/>
          </a:xfrm>
          <a:prstGeom prst="rect">
            <a:avLst/>
          </a:prstGeom>
        </p:spPr>
        <p:txBody>
          <a:bodyPr lIns="0" tIns="0" rIns="0" bIns="0" rtlCol="0" anchor="t">
            <a:spAutoFit/>
          </a:bodyPr>
          <a:lstStyle/>
          <a:p>
            <a:pPr>
              <a:lnSpc>
                <a:spcPts val="2604"/>
              </a:lnSpc>
            </a:pPr>
            <a:r>
              <a:rPr lang="en-US" sz="2100" spc="-42">
                <a:solidFill>
                  <a:srgbClr val="FFFFFF"/>
                </a:solidFill>
                <a:latin typeface="Montserrat"/>
              </a:rPr>
              <a:t>hello@reallygreatsite.com</a:t>
            </a:r>
          </a:p>
        </p:txBody>
      </p:sp>
      <p:sp>
        <p:nvSpPr>
          <p:cNvPr id="20" name="Freeform 20"/>
          <p:cNvSpPr/>
          <p:nvPr/>
        </p:nvSpPr>
        <p:spPr>
          <a:xfrm>
            <a:off x="16066307" y="8650364"/>
            <a:ext cx="2221693" cy="1215872"/>
          </a:xfrm>
          <a:custGeom>
            <a:avLst/>
            <a:gdLst/>
            <a:ahLst/>
            <a:cxnLst/>
            <a:rect l="l" t="t" r="r" b="b"/>
            <a:pathLst>
              <a:path w="2221693" h="1215872">
                <a:moveTo>
                  <a:pt x="0" y="0"/>
                </a:moveTo>
                <a:lnTo>
                  <a:pt x="2221693" y="0"/>
                </a:lnTo>
                <a:lnTo>
                  <a:pt x="2221693" y="1215872"/>
                </a:lnTo>
                <a:lnTo>
                  <a:pt x="0" y="1215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MY"/>
          </a:p>
        </p:txBody>
      </p:sp>
      <p:graphicFrame>
        <p:nvGraphicFramePr>
          <p:cNvPr id="2" name="Table 1">
            <a:extLst>
              <a:ext uri="{FF2B5EF4-FFF2-40B4-BE49-F238E27FC236}">
                <a16:creationId xmlns:a16="http://schemas.microsoft.com/office/drawing/2014/main" id="{523A69FE-C48C-565C-6CFA-496324D20985}"/>
              </a:ext>
            </a:extLst>
          </p:cNvPr>
          <p:cNvGraphicFramePr>
            <a:graphicFrameLocks noGrp="1"/>
          </p:cNvGraphicFramePr>
          <p:nvPr>
            <p:extLst>
              <p:ext uri="{D42A27DB-BD31-4B8C-83A1-F6EECF244321}">
                <p14:modId xmlns:p14="http://schemas.microsoft.com/office/powerpoint/2010/main" val="3711924987"/>
              </p:ext>
            </p:extLst>
          </p:nvPr>
        </p:nvGraphicFramePr>
        <p:xfrm>
          <a:off x="893251" y="800100"/>
          <a:ext cx="16501497" cy="7721141"/>
        </p:xfrm>
        <a:graphic>
          <a:graphicData uri="http://schemas.openxmlformats.org/drawingml/2006/table">
            <a:tbl>
              <a:tblPr>
                <a:tableStyleId>{3C2FFA5D-87B4-456A-9821-1D502468CF0F}</a:tableStyleId>
              </a:tblPr>
              <a:tblGrid>
                <a:gridCol w="1566297">
                  <a:extLst>
                    <a:ext uri="{9D8B030D-6E8A-4147-A177-3AD203B41FA5}">
                      <a16:colId xmlns:a16="http://schemas.microsoft.com/office/drawing/2014/main" val="1471609632"/>
                    </a:ext>
                  </a:extLst>
                </a:gridCol>
                <a:gridCol w="3657600">
                  <a:extLst>
                    <a:ext uri="{9D8B030D-6E8A-4147-A177-3AD203B41FA5}">
                      <a16:colId xmlns:a16="http://schemas.microsoft.com/office/drawing/2014/main" val="3281961980"/>
                    </a:ext>
                  </a:extLst>
                </a:gridCol>
                <a:gridCol w="8001000">
                  <a:extLst>
                    <a:ext uri="{9D8B030D-6E8A-4147-A177-3AD203B41FA5}">
                      <a16:colId xmlns:a16="http://schemas.microsoft.com/office/drawing/2014/main" val="834087697"/>
                    </a:ext>
                  </a:extLst>
                </a:gridCol>
                <a:gridCol w="3276600">
                  <a:extLst>
                    <a:ext uri="{9D8B030D-6E8A-4147-A177-3AD203B41FA5}">
                      <a16:colId xmlns:a16="http://schemas.microsoft.com/office/drawing/2014/main" val="2120755466"/>
                    </a:ext>
                  </a:extLst>
                </a:gridCol>
              </a:tblGrid>
              <a:tr h="1109298">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TBW 1-2</a:t>
                      </a:r>
                      <a:endParaRPr lang="en-US" sz="3200" b="0" i="0" u="none" strike="noStrike" dirty="0">
                        <a:effectLst/>
                        <a:latin typeface="Bahnschrift SemiCondensed" panose="020B0502040204020203" pitchFamily="34" charset="0"/>
                      </a:endParaRPr>
                    </a:p>
                  </a:txBody>
                  <a:tcPr marL="54747" marR="54747" marT="7604" marB="0">
                    <a:solidFill>
                      <a:srgbClr val="FFC000"/>
                    </a:solidFill>
                  </a:tcPr>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9/10/23- 22/10/23</a:t>
                      </a:r>
                    </a:p>
                    <a:p>
                      <a:pPr algn="l" fontAlgn="t">
                        <a:spcBef>
                          <a:spcPts val="0"/>
                        </a:spcBef>
                        <a:spcAft>
                          <a:spcPts val="0"/>
                        </a:spcAft>
                      </a:pPr>
                      <a:r>
                        <a:rPr lang="en-US" sz="3200" b="0" u="none" strike="noStrike" dirty="0">
                          <a:effectLst/>
                          <a:latin typeface="Bahnschrift SemiCondensed" panose="020B0502040204020203" pitchFamily="34" charset="0"/>
                        </a:rPr>
                        <a:t> </a:t>
                      </a:r>
                      <a:endParaRPr lang="en-US" sz="3200" b="0" i="0" u="none" strike="noStrike" dirty="0">
                        <a:effectLst/>
                        <a:latin typeface="Bahnschrift SemiCondensed" panose="020B0502040204020203" pitchFamily="34" charset="0"/>
                      </a:endParaRPr>
                    </a:p>
                  </a:txBody>
                  <a:tcPr marL="54747" marR="54747" marT="7604" marB="0">
                    <a:solidFill>
                      <a:srgbClr val="FFC000"/>
                    </a:solidFill>
                  </a:tcPr>
                </a:tc>
                <a:tc>
                  <a:txBody>
                    <a:bodyPr/>
                    <a:lstStyle/>
                    <a:p>
                      <a:pPr algn="l" fontAlgn="t">
                        <a:spcBef>
                          <a:spcPts val="0"/>
                        </a:spcBef>
                        <a:spcAft>
                          <a:spcPts val="0"/>
                        </a:spcAft>
                      </a:pPr>
                      <a:r>
                        <a:rPr lang="en-US" sz="3200" b="0" u="none" strike="noStrike">
                          <a:effectLst/>
                          <a:latin typeface="Bahnschrift SemiCondensed" panose="020B0502040204020203" pitchFamily="34" charset="0"/>
                        </a:rPr>
                        <a:t>Online Offer Acceptance (DEIN process )</a:t>
                      </a:r>
                      <a:endParaRPr lang="en-US" sz="3200" b="0" i="0" u="none" strike="noStrike">
                        <a:effectLst/>
                        <a:latin typeface="Bahnschrift SemiCondensed" panose="020B0502040204020203" pitchFamily="34" charset="0"/>
                      </a:endParaRPr>
                    </a:p>
                  </a:txBody>
                  <a:tcPr marL="54747" marR="54747" marT="7604" marB="0">
                    <a:solidFill>
                      <a:srgbClr val="FFC000"/>
                    </a:solidFill>
                  </a:tcPr>
                </a:tc>
                <a:tc>
                  <a:txBody>
                    <a:bodyPr/>
                    <a:lstStyle/>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r>
                        <a:rPr lang="en-US" sz="3200" b="0" u="none" strike="noStrike" dirty="0">
                          <a:effectLst/>
                          <a:latin typeface="Bahnschrift SemiCondensed" panose="020B0502040204020203" pitchFamily="34" charset="0"/>
                        </a:rPr>
                        <a:t>Students</a:t>
                      </a:r>
                      <a:endParaRPr lang="en-US" sz="3200" b="0" i="0" u="none" strike="noStrike" dirty="0">
                        <a:effectLst/>
                        <a:latin typeface="Bahnschrift SemiCondensed" panose="020B0502040204020203" pitchFamily="34" charset="0"/>
                      </a:endParaRPr>
                    </a:p>
                  </a:txBody>
                  <a:tcPr marL="54747" marR="54747" marT="7604" marB="0">
                    <a:solidFill>
                      <a:srgbClr val="FFC000"/>
                    </a:solidFill>
                  </a:tcPr>
                </a:tc>
                <a:extLst>
                  <a:ext uri="{0D108BD9-81ED-4DB2-BD59-A6C34878D82A}">
                    <a16:rowId xmlns:a16="http://schemas.microsoft.com/office/drawing/2014/main" val="1410445665"/>
                  </a:ext>
                </a:extLst>
              </a:tr>
              <a:tr h="1741022">
                <a:tc>
                  <a:txBody>
                    <a:bodyPr/>
                    <a:lstStyle/>
                    <a:p>
                      <a:pPr algn="l" fontAlgn="t">
                        <a:spcBef>
                          <a:spcPts val="0"/>
                        </a:spcBef>
                        <a:spcAft>
                          <a:spcPts val="0"/>
                        </a:spcAft>
                      </a:pPr>
                      <a:r>
                        <a:rPr lang="en-US" sz="3200" b="0" u="none" strike="noStrike">
                          <a:effectLst/>
                          <a:latin typeface="Bahnschrift SemiCondensed" panose="020B0502040204020203" pitchFamily="34" charset="0"/>
                        </a:rPr>
                        <a:t>TBW 3</a:t>
                      </a:r>
                      <a:endParaRPr lang="en-US" sz="3200" b="0" i="0" u="none" strike="noStrike">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*Senate: 26/10/2023</a:t>
                      </a:r>
                    </a:p>
                    <a:p>
                      <a:pPr algn="l" fontAlgn="t">
                        <a:spcBef>
                          <a:spcPts val="0"/>
                        </a:spcBef>
                        <a:spcAft>
                          <a:spcPts val="0"/>
                        </a:spcAft>
                      </a:pPr>
                      <a:r>
                        <a:rPr lang="en-US" sz="3200" b="0" u="none" strike="noStrike" dirty="0">
                          <a:effectLst/>
                          <a:latin typeface="Bahnschrift SemiCondensed" panose="020B0502040204020203" pitchFamily="34" charset="0"/>
                        </a:rPr>
                        <a:t>*ERU to provide COMP list: 26/10/2023</a:t>
                      </a:r>
                    </a:p>
                    <a:p>
                      <a:pPr algn="l" fontAlgn="t">
                        <a:spcBef>
                          <a:spcPts val="0"/>
                        </a:spcBef>
                        <a:spcAft>
                          <a:spcPts val="0"/>
                        </a:spcAft>
                      </a:pPr>
                      <a:r>
                        <a:rPr lang="en-US" sz="3200" b="0" u="none" strike="noStrike" dirty="0">
                          <a:effectLst/>
                          <a:latin typeface="Bahnschrift SemiCondensed" panose="020B0502040204020203" pitchFamily="34" charset="0"/>
                        </a:rPr>
                        <a:t> </a:t>
                      </a:r>
                      <a:endParaRPr lang="en-US" sz="3200" b="0" i="0" u="none" strike="noStrike" dirty="0">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Faculties /EXAM  furnish Registration Unit the Senate endorsement name list (final </a:t>
                      </a:r>
                      <a:r>
                        <a:rPr lang="en-US" sz="3200" b="0" u="none" strike="noStrike" dirty="0" err="1">
                          <a:effectLst/>
                          <a:latin typeface="Bahnschrift SemiCondensed" panose="020B0502040204020203" pitchFamily="34" charset="0"/>
                        </a:rPr>
                        <a:t>sem</a:t>
                      </a:r>
                      <a:r>
                        <a:rPr lang="en-US" sz="3200" b="0" u="none" strike="noStrike" dirty="0">
                          <a:effectLst/>
                          <a:latin typeface="Bahnschrift SemiCondensed" panose="020B0502040204020203" pitchFamily="34" charset="0"/>
                        </a:rPr>
                        <a:t> result)</a:t>
                      </a:r>
                    </a:p>
                    <a:p>
                      <a:pPr algn="l" fontAlgn="t">
                        <a:spcBef>
                          <a:spcPts val="0"/>
                        </a:spcBef>
                        <a:spcAft>
                          <a:spcPts val="0"/>
                        </a:spcAft>
                      </a:pPr>
                      <a:r>
                        <a:rPr lang="en-US" sz="3200" b="0" u="none" strike="noStrike" dirty="0">
                          <a:effectLst/>
                          <a:latin typeface="Bahnschrift SemiCondensed" panose="020B0502040204020203" pitchFamily="34" charset="0"/>
                        </a:rPr>
                        <a:t> </a:t>
                      </a:r>
                      <a:endParaRPr lang="en-US" sz="3200" b="0" i="0" u="none" strike="noStrike" dirty="0">
                        <a:effectLst/>
                        <a:latin typeface="Bahnschrift SemiCondensed" panose="020B0502040204020203" pitchFamily="34" charset="0"/>
                      </a:endParaRPr>
                    </a:p>
                  </a:txBody>
                  <a:tcPr marL="54747" marR="54747" marT="7604" marB="0"/>
                </a:tc>
                <a:tc>
                  <a:txBody>
                    <a:bodyPr/>
                    <a:lstStyle/>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txBody>
                  <a:tcPr marL="54747" marR="54747" marT="7604" marB="0"/>
                </a:tc>
                <a:extLst>
                  <a:ext uri="{0D108BD9-81ED-4DB2-BD59-A6C34878D82A}">
                    <a16:rowId xmlns:a16="http://schemas.microsoft.com/office/drawing/2014/main" val="2373428465"/>
                  </a:ext>
                </a:extLst>
              </a:tr>
              <a:tr h="0">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TBW 3</a:t>
                      </a:r>
                      <a:endParaRPr lang="en-US" sz="3200" b="0" i="0" u="none" strike="noStrike" dirty="0">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26-27/10/2023</a:t>
                      </a:r>
                    </a:p>
                    <a:p>
                      <a:pPr algn="l" fontAlgn="t">
                        <a:spcBef>
                          <a:spcPts val="0"/>
                        </a:spcBef>
                        <a:spcAft>
                          <a:spcPts val="0"/>
                        </a:spcAft>
                      </a:pPr>
                      <a:r>
                        <a:rPr lang="en-US" sz="3200" b="0" u="none" strike="noStrike" dirty="0">
                          <a:effectLst/>
                          <a:latin typeface="Bahnschrift SemiCondensed" panose="020B0502040204020203" pitchFamily="34" charset="0"/>
                        </a:rPr>
                        <a:t> </a:t>
                      </a:r>
                    </a:p>
                  </a:txBody>
                  <a:tcPr marL="54747" marR="54747" marT="7604" marB="0"/>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Issue Actual offer letter</a:t>
                      </a:r>
                    </a:p>
                    <a:p>
                      <a:pPr algn="l" fontAlgn="t">
                        <a:spcBef>
                          <a:spcPts val="0"/>
                        </a:spcBef>
                        <a:spcAft>
                          <a:spcPts val="0"/>
                        </a:spcAft>
                      </a:pPr>
                      <a:r>
                        <a:rPr lang="en-US" sz="3200" b="0" u="none" strike="noStrike" dirty="0">
                          <a:effectLst/>
                          <a:latin typeface="Bahnschrift SemiCondensed" panose="020B0502040204020203" pitchFamily="34" charset="0"/>
                        </a:rPr>
                        <a:t> </a:t>
                      </a:r>
                    </a:p>
                    <a:p>
                      <a:pPr algn="l" fontAlgn="t">
                        <a:lnSpc>
                          <a:spcPts val="1265"/>
                        </a:lnSpc>
                        <a:spcBef>
                          <a:spcPts val="0"/>
                        </a:spcBef>
                        <a:spcAft>
                          <a:spcPts val="0"/>
                        </a:spcAft>
                      </a:pPr>
                      <a:r>
                        <a:rPr lang="en-US" sz="3200" b="0" u="none" strike="noStrike" dirty="0">
                          <a:effectLst/>
                          <a:latin typeface="Bahnschrift SemiCondensed" panose="020B0502040204020203" pitchFamily="34" charset="0"/>
                        </a:rPr>
                        <a:t> </a:t>
                      </a:r>
                      <a:endParaRPr lang="en-US" sz="3200" b="0" i="0" u="none" strike="noStrike" dirty="0">
                        <a:effectLst/>
                        <a:latin typeface="Bahnschrift SemiCondensed" panose="020B0502040204020203" pitchFamily="34" charset="0"/>
                      </a:endParaRPr>
                    </a:p>
                  </a:txBody>
                  <a:tcPr marL="54747" marR="54747" marT="7604" marB="0"/>
                </a:tc>
                <a:tc>
                  <a:txBody>
                    <a:bodyPr/>
                    <a:lstStyle/>
                    <a:p>
                      <a:pPr algn="l" fontAlgn="t">
                        <a:lnSpc>
                          <a:spcPts val="1265"/>
                        </a:lnSpc>
                        <a:spcBef>
                          <a:spcPts val="0"/>
                        </a:spcBef>
                        <a:spcAft>
                          <a:spcPts val="0"/>
                        </a:spcAft>
                      </a:pPr>
                      <a:endParaRPr lang="en-US" sz="3200" b="0" i="0" u="none" strike="noStrike" dirty="0">
                        <a:effectLst/>
                        <a:latin typeface="Bahnschrift SemiCondensed" panose="020B0502040204020203" pitchFamily="34" charset="0"/>
                      </a:endParaRPr>
                    </a:p>
                  </a:txBody>
                  <a:tcPr marL="54747" marR="54747" marT="7604" marB="0"/>
                </a:tc>
                <a:extLst>
                  <a:ext uri="{0D108BD9-81ED-4DB2-BD59-A6C34878D82A}">
                    <a16:rowId xmlns:a16="http://schemas.microsoft.com/office/drawing/2014/main" val="4156037595"/>
                  </a:ext>
                </a:extLst>
              </a:tr>
              <a:tr h="1109298">
                <a:tc>
                  <a:txBody>
                    <a:bodyPr/>
                    <a:lstStyle/>
                    <a:p>
                      <a:pPr algn="l" fontAlgn="t">
                        <a:spcBef>
                          <a:spcPts val="0"/>
                        </a:spcBef>
                        <a:spcAft>
                          <a:spcPts val="0"/>
                        </a:spcAft>
                      </a:pPr>
                      <a:r>
                        <a:rPr lang="en-US" sz="3200" b="0" u="none" strike="noStrike">
                          <a:effectLst/>
                          <a:latin typeface="Bahnschrift SemiCondensed" panose="020B0502040204020203" pitchFamily="34" charset="0"/>
                        </a:rPr>
                        <a:t>TBW 3</a:t>
                      </a:r>
                      <a:endParaRPr lang="en-US" sz="3200" b="0" i="0" u="none" strike="noStrike">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r>
                        <a:rPr lang="en-US" sz="3200" b="0" u="none" strike="noStrike">
                          <a:effectLst/>
                          <a:latin typeface="Bahnschrift SemiCondensed" panose="020B0502040204020203" pitchFamily="34" charset="0"/>
                        </a:rPr>
                        <a:t>*MATR/TA/CT: 27/10/2023</a:t>
                      </a:r>
                    </a:p>
                    <a:p>
                      <a:pPr algn="l" fontAlgn="t">
                        <a:spcBef>
                          <a:spcPts val="0"/>
                        </a:spcBef>
                        <a:spcAft>
                          <a:spcPts val="0"/>
                        </a:spcAft>
                      </a:pPr>
                      <a:r>
                        <a:rPr lang="en-US" sz="3200" b="0" u="none" strike="noStrike">
                          <a:effectLst/>
                          <a:latin typeface="Bahnschrift SemiCondensed" panose="020B0502040204020203" pitchFamily="34" charset="0"/>
                        </a:rPr>
                        <a:t> </a:t>
                      </a:r>
                      <a:endParaRPr lang="en-US" sz="3200" b="0" i="0" u="none" strike="noStrike">
                        <a:effectLst/>
                        <a:latin typeface="Bahnschrift SemiCondensed" panose="020B0502040204020203" pitchFamily="34" charset="0"/>
                      </a:endParaRPr>
                    </a:p>
                  </a:txBody>
                  <a:tcPr marL="54747" marR="54747" marT="7604" marB="0"/>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Activate student status (MATR process)</a:t>
                      </a:r>
                    </a:p>
                    <a:p>
                      <a:pPr algn="l" fontAlgn="t">
                        <a:lnSpc>
                          <a:spcPts val="1265"/>
                        </a:lnSpc>
                        <a:spcBef>
                          <a:spcPts val="0"/>
                        </a:spcBef>
                        <a:spcAft>
                          <a:spcPts val="0"/>
                        </a:spcAft>
                      </a:pPr>
                      <a:r>
                        <a:rPr lang="en-US" sz="3200" b="0" u="none" strike="noStrike" dirty="0">
                          <a:effectLst/>
                          <a:latin typeface="Bahnschrift SemiCondensed" panose="020B0502040204020203" pitchFamily="34" charset="0"/>
                        </a:rPr>
                        <a:t> </a:t>
                      </a:r>
                      <a:endParaRPr lang="en-US" sz="3200" b="0" i="0" u="none" strike="noStrike" dirty="0">
                        <a:effectLst/>
                        <a:latin typeface="Bahnschrift SemiCondensed" panose="020B0502040204020203" pitchFamily="34" charset="0"/>
                      </a:endParaRPr>
                    </a:p>
                  </a:txBody>
                  <a:tcPr marL="54747" marR="54747" marT="7604" marB="0"/>
                </a:tc>
                <a:tc>
                  <a:txBody>
                    <a:bodyPr/>
                    <a:lstStyle/>
                    <a:p>
                      <a:pPr algn="l" fontAlgn="t">
                        <a:lnSpc>
                          <a:spcPts val="1265"/>
                        </a:lnSpc>
                        <a:spcBef>
                          <a:spcPts val="0"/>
                        </a:spcBef>
                        <a:spcAft>
                          <a:spcPts val="0"/>
                        </a:spcAft>
                      </a:pPr>
                      <a:endParaRPr lang="en-US" sz="3200" b="0" i="0" u="none" strike="noStrike" dirty="0">
                        <a:effectLst/>
                        <a:latin typeface="Bahnschrift SemiCondensed" panose="020B0502040204020203" pitchFamily="34" charset="0"/>
                      </a:endParaRPr>
                    </a:p>
                  </a:txBody>
                  <a:tcPr marL="54747" marR="54747" marT="7604" marB="0"/>
                </a:tc>
                <a:extLst>
                  <a:ext uri="{0D108BD9-81ED-4DB2-BD59-A6C34878D82A}">
                    <a16:rowId xmlns:a16="http://schemas.microsoft.com/office/drawing/2014/main" val="1499054185"/>
                  </a:ext>
                </a:extLst>
              </a:tr>
              <a:tr h="844868">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TBW 3</a:t>
                      </a:r>
                      <a:endParaRPr lang="en-US" sz="3200" b="0" i="0" u="none" strike="noStrike" dirty="0">
                        <a:effectLst/>
                        <a:latin typeface="Bahnschrift SemiCondensed" panose="020B0502040204020203" pitchFamily="34" charset="0"/>
                      </a:endParaRPr>
                    </a:p>
                  </a:txBody>
                  <a:tcPr marL="54747" marR="54747" marT="7604" marB="0">
                    <a:solidFill>
                      <a:srgbClr val="FFC000"/>
                    </a:solidFill>
                  </a:tcPr>
                </a:tc>
                <a:tc>
                  <a:txBody>
                    <a:bodyPr/>
                    <a:lstStyle/>
                    <a:p>
                      <a:pPr algn="l" fontAlgn="t">
                        <a:spcBef>
                          <a:spcPts val="0"/>
                        </a:spcBef>
                        <a:spcAft>
                          <a:spcPts val="0"/>
                        </a:spcAft>
                      </a:pPr>
                      <a:r>
                        <a:rPr lang="en-US" sz="3200" b="0" u="none" strike="noStrike" dirty="0">
                          <a:effectLst/>
                          <a:latin typeface="Bahnschrift SemiCondensed" panose="020B0502040204020203" pitchFamily="34" charset="0"/>
                        </a:rPr>
                        <a:t>*28/10/2023</a:t>
                      </a:r>
                      <a:endParaRPr lang="en-US" sz="3200" b="0" i="0" u="none" strike="noStrike" dirty="0">
                        <a:effectLst/>
                        <a:latin typeface="Bahnschrift SemiCondensed" panose="020B0502040204020203" pitchFamily="34" charset="0"/>
                      </a:endParaRPr>
                    </a:p>
                  </a:txBody>
                  <a:tcPr marL="54747" marR="54747" marT="7604" marB="0">
                    <a:solidFill>
                      <a:srgbClr val="FFC000"/>
                    </a:solidFill>
                  </a:tcPr>
                </a:tc>
                <a:tc>
                  <a:txBody>
                    <a:bodyPr/>
                    <a:lstStyle/>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r>
                        <a:rPr lang="en-US" sz="3200" b="0" u="none" strike="noStrike" dirty="0">
                          <a:effectLst/>
                          <a:latin typeface="Bahnschrift SemiCondensed" panose="020B0502040204020203" pitchFamily="34" charset="0"/>
                        </a:rPr>
                        <a:t>Subject Registration</a:t>
                      </a:r>
                      <a:endParaRPr lang="en-US" sz="3200" b="0" i="0" u="none" strike="noStrike" dirty="0">
                        <a:effectLst/>
                        <a:latin typeface="Bahnschrift SemiCondensed" panose="020B0502040204020203" pitchFamily="34" charset="0"/>
                      </a:endParaRPr>
                    </a:p>
                  </a:txBody>
                  <a:tcPr marL="54747" marR="54747" marT="7604" marB="0">
                    <a:solidFill>
                      <a:srgbClr val="FFC000"/>
                    </a:solidFill>
                  </a:tcPr>
                </a:tc>
                <a:tc>
                  <a:txBody>
                    <a:bodyPr/>
                    <a:lstStyle/>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r>
                        <a:rPr lang="en-US" sz="3200" b="0" u="none" strike="noStrike" dirty="0">
                          <a:effectLst/>
                          <a:latin typeface="Bahnschrift SemiCondensed" panose="020B0502040204020203" pitchFamily="34" charset="0"/>
                        </a:rPr>
                        <a:t>Students</a:t>
                      </a:r>
                    </a:p>
                    <a:p>
                      <a:pPr algn="l" fontAlgn="t">
                        <a:lnSpc>
                          <a:spcPts val="1265"/>
                        </a:lnSpc>
                        <a:spcBef>
                          <a:spcPts val="0"/>
                        </a:spcBef>
                        <a:spcAft>
                          <a:spcPts val="0"/>
                        </a:spcAft>
                      </a:pPr>
                      <a:r>
                        <a:rPr lang="en-US" sz="3200" b="0" u="none" strike="noStrike" dirty="0">
                          <a:effectLst/>
                          <a:latin typeface="Bahnschrift SemiCondensed" panose="020B0502040204020203" pitchFamily="34" charset="0"/>
                        </a:rPr>
                        <a:t> </a:t>
                      </a:r>
                      <a:endParaRPr lang="en-US" sz="3200" b="0" i="0" u="none" strike="noStrike" dirty="0">
                        <a:effectLst/>
                        <a:latin typeface="Bahnschrift SemiCondensed" panose="020B0502040204020203" pitchFamily="34" charset="0"/>
                      </a:endParaRPr>
                    </a:p>
                  </a:txBody>
                  <a:tcPr marL="54747" marR="54747" marT="7604" marB="0">
                    <a:solidFill>
                      <a:srgbClr val="FFC000"/>
                    </a:solidFill>
                  </a:tcPr>
                </a:tc>
                <a:extLst>
                  <a:ext uri="{0D108BD9-81ED-4DB2-BD59-A6C34878D82A}">
                    <a16:rowId xmlns:a16="http://schemas.microsoft.com/office/drawing/2014/main" val="1614151982"/>
                  </a:ext>
                </a:extLst>
              </a:tr>
              <a:tr h="1109298">
                <a:tc>
                  <a:txBody>
                    <a:bodyPr/>
                    <a:lstStyle/>
                    <a:p>
                      <a:pPr algn="l" fontAlgn="t">
                        <a:spcBef>
                          <a:spcPts val="0"/>
                        </a:spcBef>
                        <a:spcAft>
                          <a:spcPts val="0"/>
                        </a:spcAft>
                      </a:pPr>
                      <a:r>
                        <a:rPr lang="en-US" sz="3200" b="0" u="none" strike="noStrike">
                          <a:effectLst/>
                          <a:latin typeface="Bahnschrift SemiCondensed" panose="020B0502040204020203" pitchFamily="34" charset="0"/>
                        </a:rPr>
                        <a:t>W1</a:t>
                      </a:r>
                    </a:p>
                    <a:p>
                      <a:pPr algn="l" fontAlgn="t">
                        <a:spcBef>
                          <a:spcPts val="0"/>
                        </a:spcBef>
                        <a:spcAft>
                          <a:spcPts val="0"/>
                        </a:spcAft>
                      </a:pPr>
                      <a:r>
                        <a:rPr lang="en-US" sz="3200" b="0" u="none" strike="noStrike">
                          <a:effectLst/>
                          <a:latin typeface="Bahnschrift SemiCondensed" panose="020B0502040204020203" pitchFamily="34" charset="0"/>
                        </a:rPr>
                        <a:t> </a:t>
                      </a:r>
                      <a:endParaRPr lang="en-US" sz="3200" b="0" i="0" u="none" strike="noStrike">
                        <a:effectLst/>
                        <a:latin typeface="Bahnschrift SemiCondensed" panose="020B0502040204020203" pitchFamily="34" charset="0"/>
                      </a:endParaRPr>
                    </a:p>
                  </a:txBody>
                  <a:tcPr marL="54747" marR="54747" marT="7604" marB="0">
                    <a:solidFill>
                      <a:srgbClr val="FFC000"/>
                    </a:solidFill>
                  </a:tcPr>
                </a:tc>
                <a:tc>
                  <a:txBody>
                    <a:bodyPr/>
                    <a:lstStyle/>
                    <a:p>
                      <a:pPr algn="l" fontAlgn="t">
                        <a:spcBef>
                          <a:spcPts val="0"/>
                        </a:spcBef>
                        <a:spcAft>
                          <a:spcPts val="0"/>
                        </a:spcAft>
                      </a:pPr>
                      <a:r>
                        <a:rPr lang="en-US" sz="3200" b="0" u="none" strike="noStrike" dirty="0">
                          <a:solidFill>
                            <a:srgbClr val="000000"/>
                          </a:solidFill>
                          <a:effectLst/>
                          <a:latin typeface="Bahnschrift SemiCondensed" panose="020B0502040204020203" pitchFamily="34" charset="0"/>
                        </a:rPr>
                        <a:t>30/10/2023</a:t>
                      </a:r>
                      <a:endParaRPr lang="en-US" sz="3200" b="0" i="0" u="none" strike="noStrike" dirty="0">
                        <a:effectLst/>
                        <a:latin typeface="Bahnschrift SemiCondensed" panose="020B0502040204020203" pitchFamily="34" charset="0"/>
                      </a:endParaRPr>
                    </a:p>
                  </a:txBody>
                  <a:tcPr marL="54747" marR="54747" marT="7604" marB="0">
                    <a:solidFill>
                      <a:srgbClr val="FFC000"/>
                    </a:solidFill>
                  </a:tcPr>
                </a:tc>
                <a:tc>
                  <a:txBody>
                    <a:bodyPr/>
                    <a:lstStyle/>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r>
                        <a:rPr lang="en-US" sz="3200" b="0" u="none" strike="noStrike" dirty="0">
                          <a:effectLst/>
                          <a:latin typeface="Bahnschrift SemiCondensed" panose="020B0502040204020203" pitchFamily="34" charset="0"/>
                        </a:rPr>
                        <a:t>Commencement of New trimester</a:t>
                      </a:r>
                      <a:endParaRPr lang="en-US" sz="3200" b="0" i="0" u="none" strike="noStrike" dirty="0">
                        <a:effectLst/>
                        <a:latin typeface="Bahnschrift SemiCondensed" panose="020B0502040204020203" pitchFamily="34" charset="0"/>
                      </a:endParaRPr>
                    </a:p>
                  </a:txBody>
                  <a:tcPr marL="54747" marR="54747" marT="7604" marB="0">
                    <a:solidFill>
                      <a:srgbClr val="FFC000"/>
                    </a:solidFill>
                  </a:tcPr>
                </a:tc>
                <a:tc>
                  <a:txBody>
                    <a:bodyPr/>
                    <a:lstStyle/>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endParaRPr lang="en-US" sz="3200" b="0" u="none" strike="noStrike" dirty="0">
                        <a:effectLst/>
                        <a:latin typeface="Bahnschrift SemiCondensed" panose="020B0502040204020203" pitchFamily="34" charset="0"/>
                      </a:endParaRPr>
                    </a:p>
                    <a:p>
                      <a:pPr algn="l" fontAlgn="t">
                        <a:lnSpc>
                          <a:spcPts val="1265"/>
                        </a:lnSpc>
                        <a:spcBef>
                          <a:spcPts val="0"/>
                        </a:spcBef>
                        <a:spcAft>
                          <a:spcPts val="0"/>
                        </a:spcAft>
                      </a:pPr>
                      <a:r>
                        <a:rPr lang="en-US" sz="3200" b="0" u="none" strike="noStrike" dirty="0">
                          <a:effectLst/>
                          <a:latin typeface="Bahnschrift SemiCondensed" panose="020B0502040204020203" pitchFamily="34" charset="0"/>
                        </a:rPr>
                        <a:t>Students</a:t>
                      </a:r>
                      <a:endParaRPr lang="en-US" sz="3200" b="0" i="0" u="none" strike="noStrike" dirty="0">
                        <a:effectLst/>
                        <a:latin typeface="Bahnschrift SemiCondensed" panose="020B0502040204020203" pitchFamily="34" charset="0"/>
                      </a:endParaRPr>
                    </a:p>
                  </a:txBody>
                  <a:tcPr marL="54747" marR="54747" marT="7604" marB="0">
                    <a:solidFill>
                      <a:srgbClr val="FFC000"/>
                    </a:solidFill>
                  </a:tcPr>
                </a:tc>
                <a:extLst>
                  <a:ext uri="{0D108BD9-81ED-4DB2-BD59-A6C34878D82A}">
                    <a16:rowId xmlns:a16="http://schemas.microsoft.com/office/drawing/2014/main" val="2173428177"/>
                  </a:ext>
                </a:extLst>
              </a:tr>
            </a:tbl>
          </a:graphicData>
        </a:graphic>
      </p:graphicFrame>
    </p:spTree>
    <p:extLst>
      <p:ext uri="{BB962C8B-B14F-4D97-AF65-F5344CB8AC3E}">
        <p14:creationId xmlns:p14="http://schemas.microsoft.com/office/powerpoint/2010/main" val="301662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8920887" flipH="1">
            <a:off x="-3215084" y="-3337523"/>
            <a:ext cx="20055423" cy="10971691"/>
          </a:xfrm>
          <a:custGeom>
            <a:avLst/>
            <a:gdLst/>
            <a:ahLst/>
            <a:cxnLst/>
            <a:rect l="l" t="t" r="r" b="b"/>
            <a:pathLst>
              <a:path w="18626600" h="10337763">
                <a:moveTo>
                  <a:pt x="18626600" y="0"/>
                </a:moveTo>
                <a:lnTo>
                  <a:pt x="0" y="0"/>
                </a:lnTo>
                <a:lnTo>
                  <a:pt x="0" y="10337764"/>
                </a:lnTo>
                <a:lnTo>
                  <a:pt x="18626600" y="10337764"/>
                </a:lnTo>
                <a:lnTo>
                  <a:pt x="186266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dirty="0"/>
          </a:p>
        </p:txBody>
      </p:sp>
      <p:sp>
        <p:nvSpPr>
          <p:cNvPr id="20" name="Freeform 20"/>
          <p:cNvSpPr/>
          <p:nvPr/>
        </p:nvSpPr>
        <p:spPr>
          <a:xfrm>
            <a:off x="16066307" y="8650364"/>
            <a:ext cx="2221693" cy="1215872"/>
          </a:xfrm>
          <a:custGeom>
            <a:avLst/>
            <a:gdLst/>
            <a:ahLst/>
            <a:cxnLst/>
            <a:rect l="l" t="t" r="r" b="b"/>
            <a:pathLst>
              <a:path w="2221693" h="1215872">
                <a:moveTo>
                  <a:pt x="0" y="0"/>
                </a:moveTo>
                <a:lnTo>
                  <a:pt x="2221693" y="0"/>
                </a:lnTo>
                <a:lnTo>
                  <a:pt x="2221693" y="1215872"/>
                </a:lnTo>
                <a:lnTo>
                  <a:pt x="0" y="1215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MY"/>
          </a:p>
        </p:txBody>
      </p:sp>
      <p:sp>
        <p:nvSpPr>
          <p:cNvPr id="19" name="Freeform 19"/>
          <p:cNvSpPr/>
          <p:nvPr/>
        </p:nvSpPr>
        <p:spPr>
          <a:xfrm>
            <a:off x="3343491" y="3147486"/>
            <a:ext cx="486827" cy="486827"/>
          </a:xfrm>
          <a:custGeom>
            <a:avLst/>
            <a:gdLst/>
            <a:ahLst/>
            <a:cxnLst/>
            <a:rect l="l" t="t" r="r" b="b"/>
            <a:pathLst>
              <a:path w="486827" h="486827">
                <a:moveTo>
                  <a:pt x="0" y="0"/>
                </a:moveTo>
                <a:lnTo>
                  <a:pt x="486827" y="0"/>
                </a:lnTo>
                <a:lnTo>
                  <a:pt x="486827" y="486826"/>
                </a:lnTo>
                <a:lnTo>
                  <a:pt x="0" y="4868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MY"/>
          </a:p>
        </p:txBody>
      </p:sp>
      <p:pic>
        <p:nvPicPr>
          <p:cNvPr id="4" name="Picture 3">
            <a:extLst>
              <a:ext uri="{FF2B5EF4-FFF2-40B4-BE49-F238E27FC236}">
                <a16:creationId xmlns:a16="http://schemas.microsoft.com/office/drawing/2014/main" id="{22BACCD2-BCB7-727E-5EBF-9C72C2EB081F}"/>
              </a:ext>
            </a:extLst>
          </p:cNvPr>
          <p:cNvPicPr>
            <a:picLocks noChangeAspect="1"/>
          </p:cNvPicPr>
          <p:nvPr/>
        </p:nvPicPr>
        <p:blipFill rotWithShape="1">
          <a:blip r:embed="rId8"/>
          <a:srcRect l="3718" t="28308" r="3718" b="15053"/>
          <a:stretch/>
        </p:blipFill>
        <p:spPr>
          <a:xfrm>
            <a:off x="990600" y="2247470"/>
            <a:ext cx="16611600" cy="7315200"/>
          </a:xfrm>
          <a:prstGeom prst="rect">
            <a:avLst/>
          </a:prstGeom>
        </p:spPr>
      </p:pic>
      <p:sp>
        <p:nvSpPr>
          <p:cNvPr id="5" name="Freeform 8">
            <a:extLst>
              <a:ext uri="{FF2B5EF4-FFF2-40B4-BE49-F238E27FC236}">
                <a16:creationId xmlns:a16="http://schemas.microsoft.com/office/drawing/2014/main" id="{455244DC-B123-A153-5BF5-E3373BB13122}"/>
              </a:ext>
            </a:extLst>
          </p:cNvPr>
          <p:cNvSpPr/>
          <p:nvPr/>
        </p:nvSpPr>
        <p:spPr>
          <a:xfrm>
            <a:off x="990600" y="440106"/>
            <a:ext cx="17068800" cy="1400591"/>
          </a:xfrm>
          <a:custGeom>
            <a:avLst/>
            <a:gdLst/>
            <a:ahLst/>
            <a:cxnLst/>
            <a:rect l="l" t="t" r="r" b="b"/>
            <a:pathLst>
              <a:path w="990507" h="289778">
                <a:moveTo>
                  <a:pt x="0" y="0"/>
                </a:moveTo>
                <a:lnTo>
                  <a:pt x="990507" y="0"/>
                </a:lnTo>
                <a:lnTo>
                  <a:pt x="990507" y="289778"/>
                </a:lnTo>
                <a:lnTo>
                  <a:pt x="0" y="289778"/>
                </a:lnTo>
                <a:close/>
              </a:path>
            </a:pathLst>
          </a:custGeom>
          <a:solidFill>
            <a:srgbClr val="EE9C22"/>
          </a:solidFill>
          <a:ln>
            <a:noFill/>
          </a:ln>
        </p:spPr>
        <p:txBody>
          <a:bodyPr/>
          <a:lstStyle/>
          <a:p>
            <a:r>
              <a:rPr lang="en-US" sz="8000" dirty="0" err="1">
                <a:solidFill>
                  <a:schemeClr val="bg1"/>
                </a:solidFill>
                <a:latin typeface="Bebas Neue" panose="020B0606020202050201" pitchFamily="34" charset="0"/>
              </a:rPr>
              <a:t>Programme</a:t>
            </a:r>
            <a:r>
              <a:rPr lang="en-US" sz="8000" dirty="0">
                <a:solidFill>
                  <a:schemeClr val="bg1"/>
                </a:solidFill>
                <a:latin typeface="Bebas Neue" panose="020B0606020202050201" pitchFamily="34" charset="0"/>
              </a:rPr>
              <a:t> Structure Bachelor of Law (</a:t>
            </a:r>
            <a:r>
              <a:rPr lang="en-US" sz="8000" dirty="0" err="1">
                <a:solidFill>
                  <a:schemeClr val="bg1"/>
                </a:solidFill>
                <a:latin typeface="Bebas Neue" panose="020B0606020202050201" pitchFamily="34" charset="0"/>
              </a:rPr>
              <a:t>Honours</a:t>
            </a:r>
            <a:r>
              <a:rPr lang="en-US" sz="8000" dirty="0">
                <a:solidFill>
                  <a:schemeClr val="bg1"/>
                </a:solidFill>
                <a:latin typeface="Bebas Neue" panose="020B0606020202050201" pitchFamily="34" charset="0"/>
              </a:rPr>
              <a:t>)</a:t>
            </a:r>
          </a:p>
        </p:txBody>
      </p:sp>
    </p:spTree>
    <p:extLst>
      <p:ext uri="{BB962C8B-B14F-4D97-AF65-F5344CB8AC3E}">
        <p14:creationId xmlns:p14="http://schemas.microsoft.com/office/powerpoint/2010/main" val="1214470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C26B470C-8F3C-2128-252A-D9C47F5FDC0C}"/>
              </a:ext>
            </a:extLst>
          </p:cNvPr>
          <p:cNvSpPr/>
          <p:nvPr/>
        </p:nvSpPr>
        <p:spPr>
          <a:xfrm rot="11955554" flipH="1">
            <a:off x="3935405" y="-1586792"/>
            <a:ext cx="20055423" cy="5392171"/>
          </a:xfrm>
          <a:custGeom>
            <a:avLst/>
            <a:gdLst/>
            <a:ahLst/>
            <a:cxnLst/>
            <a:rect l="l" t="t" r="r" b="b"/>
            <a:pathLst>
              <a:path w="18626600" h="10337763">
                <a:moveTo>
                  <a:pt x="18626600" y="0"/>
                </a:moveTo>
                <a:lnTo>
                  <a:pt x="0" y="0"/>
                </a:lnTo>
                <a:lnTo>
                  <a:pt x="0" y="10337764"/>
                </a:lnTo>
                <a:lnTo>
                  <a:pt x="18626600" y="10337764"/>
                </a:lnTo>
                <a:lnTo>
                  <a:pt x="186266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dirty="0"/>
          </a:p>
        </p:txBody>
      </p:sp>
      <p:sp>
        <p:nvSpPr>
          <p:cNvPr id="4" name="Rectangle 3"/>
          <p:cNvSpPr/>
          <p:nvPr/>
        </p:nvSpPr>
        <p:spPr>
          <a:xfrm>
            <a:off x="514350" y="2770604"/>
            <a:ext cx="10934700" cy="923330"/>
          </a:xfrm>
          <a:prstGeom prst="rect">
            <a:avLst/>
          </a:prstGeom>
        </p:spPr>
        <p:txBody>
          <a:bodyPr wrap="square">
            <a:spAutoFit/>
          </a:bodyPr>
          <a:lstStyle/>
          <a:p>
            <a:pPr fontAlgn="b"/>
            <a:endParaRPr lang="en-US" sz="2700" b="1" dirty="0">
              <a:solidFill>
                <a:srgbClr val="000000"/>
              </a:solidFill>
              <a:latin typeface="Arial" panose="020B0604020202020204" pitchFamily="34" charset="0"/>
            </a:endParaRPr>
          </a:p>
          <a:p>
            <a:pPr fontAlgn="b"/>
            <a:endParaRPr lang="en-US" sz="2700" dirty="0">
              <a:solidFill>
                <a:srgbClr val="000000"/>
              </a:solidFill>
              <a:latin typeface="Calibri" panose="020F0502020204030204" pitchFamily="34" charset="0"/>
            </a:endParaRPr>
          </a:p>
        </p:txBody>
      </p:sp>
      <p:sp>
        <p:nvSpPr>
          <p:cNvPr id="5" name="Text Box 4"/>
          <p:cNvSpPr txBox="1">
            <a:spLocks noChangeArrowheads="1"/>
          </p:cNvSpPr>
          <p:nvPr/>
        </p:nvSpPr>
        <p:spPr bwMode="auto">
          <a:xfrm>
            <a:off x="1524000" y="2383408"/>
            <a:ext cx="14752155"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000000"/>
              </a:buClr>
              <a:buChar char="•"/>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lr>
                <a:srgbClr val="000000"/>
              </a:buClr>
              <a:buFont typeface="Wingdings" panose="05000000000000000000" pitchFamily="2" charset="2"/>
              <a:buChar char="§"/>
              <a:defRPr sz="20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lr>
                <a:srgbClr val="000000"/>
              </a:buClr>
              <a:buChar char="o"/>
              <a:defRPr sz="2400">
                <a:solidFill>
                  <a:srgbClr val="000000"/>
                </a:solidFill>
                <a:latin typeface="Arial" panose="020B0604020202020204" pitchFamily="34" charset="0"/>
                <a:cs typeface="Times New Roman" panose="02020603050405020304" pitchFamily="18" charset="0"/>
              </a:defRPr>
            </a:lvl3pPr>
            <a:lvl4pPr marL="1600200" indent="-228600">
              <a:spcBef>
                <a:spcPct val="20000"/>
              </a:spcBef>
              <a:buClr>
                <a:srgbClr val="000000"/>
              </a:buClr>
              <a:buChar char="–"/>
              <a:defRPr sz="1600">
                <a:solidFill>
                  <a:srgbClr val="000000"/>
                </a:solidFill>
                <a:latin typeface="Arial" panose="020B0604020202020204" pitchFamily="34" charset="0"/>
                <a:cs typeface="Times New Roman" panose="02020603050405020304" pitchFamily="18" charset="0"/>
              </a:defRPr>
            </a:lvl4pPr>
            <a:lvl5pPr marL="2057400" indent="-228600">
              <a:spcBef>
                <a:spcPct val="20000"/>
              </a:spcBef>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9pPr>
          </a:lstStyle>
          <a:p>
            <a:pPr algn="just">
              <a:spcBef>
                <a:spcPct val="0"/>
              </a:spcBef>
              <a:buClrTx/>
              <a:buFont typeface="Times New Roman" panose="02020603050405020304" pitchFamily="18" charset="0"/>
              <a:buChar char="•"/>
            </a:pPr>
            <a:r>
              <a:rPr lang="en-US" altLang="en-US" sz="4800" dirty="0">
                <a:solidFill>
                  <a:schemeClr val="tx1"/>
                </a:solidFill>
                <a:latin typeface="Bahnschrift SemiLight Condensed" panose="020B0502040204020203" pitchFamily="34" charset="0"/>
              </a:rPr>
              <a:t>Four-year program</a:t>
            </a:r>
          </a:p>
          <a:p>
            <a:pPr algn="just">
              <a:spcBef>
                <a:spcPct val="0"/>
              </a:spcBef>
              <a:buClrTx/>
              <a:buFont typeface="Times New Roman" panose="02020603050405020304" pitchFamily="18" charset="0"/>
              <a:buChar char="•"/>
            </a:pPr>
            <a:r>
              <a:rPr lang="en-US" altLang="en-US" sz="4800" dirty="0">
                <a:solidFill>
                  <a:schemeClr val="tx1"/>
                </a:solidFill>
                <a:latin typeface="Bahnschrift SemiLight Condensed" panose="020B0502040204020203" pitchFamily="34" charset="0"/>
              </a:rPr>
              <a:t>Total credit hours: 161</a:t>
            </a:r>
          </a:p>
          <a:p>
            <a:pPr algn="just">
              <a:spcBef>
                <a:spcPct val="0"/>
              </a:spcBef>
              <a:buClrTx/>
              <a:buFont typeface="Times New Roman" panose="02020603050405020304" pitchFamily="18" charset="0"/>
              <a:buChar char="•"/>
            </a:pPr>
            <a:r>
              <a:rPr lang="en-US" altLang="en-US" sz="4800" dirty="0">
                <a:solidFill>
                  <a:schemeClr val="tx1"/>
                </a:solidFill>
                <a:latin typeface="Bahnschrift SemiLight Condensed" panose="020B0502040204020203" pitchFamily="34" charset="0"/>
              </a:rPr>
              <a:t>Subjects' category:</a:t>
            </a:r>
          </a:p>
          <a:p>
            <a:pPr marL="400050" lvl="1" indent="0" algn="just">
              <a:spcBef>
                <a:spcPct val="0"/>
              </a:spcBef>
              <a:buClrTx/>
              <a:buNone/>
            </a:pPr>
            <a:r>
              <a:rPr lang="en-US" altLang="en-US" sz="4800" dirty="0">
                <a:solidFill>
                  <a:srgbClr val="008080"/>
                </a:solidFill>
                <a:latin typeface="Bahnschrift SemiLight Condensed" panose="020B0502040204020203" pitchFamily="34" charset="0"/>
              </a:rPr>
              <a:t>5 </a:t>
            </a:r>
            <a:r>
              <a:rPr lang="en-US" altLang="en-US" sz="4800" dirty="0">
                <a:solidFill>
                  <a:schemeClr val="tx1"/>
                </a:solidFill>
                <a:latin typeface="Bahnschrift SemiLight Condensed" panose="020B0502040204020203" pitchFamily="34" charset="0"/>
              </a:rPr>
              <a:t>MPU courses – </a:t>
            </a:r>
            <a:r>
              <a:rPr lang="en-US" altLang="en-US" sz="4800" dirty="0">
                <a:solidFill>
                  <a:srgbClr val="008080"/>
                </a:solidFill>
                <a:latin typeface="Bahnschrift SemiLight Condensed" panose="020B0502040204020203" pitchFamily="34" charset="0"/>
              </a:rPr>
              <a:t>two (2) </a:t>
            </a:r>
            <a:r>
              <a:rPr lang="en-US" altLang="en-US" sz="4800" dirty="0">
                <a:solidFill>
                  <a:schemeClr val="tx1"/>
                </a:solidFill>
                <a:latin typeface="Bahnschrift SemiLight Condensed" panose="020B0502040204020203" pitchFamily="34" charset="0"/>
              </a:rPr>
              <a:t>U1, one each for U2, U3 and U4; </a:t>
            </a:r>
            <a:r>
              <a:rPr lang="en-US" altLang="en-US" sz="4800" dirty="0">
                <a:solidFill>
                  <a:srgbClr val="00CC00"/>
                </a:solidFill>
                <a:latin typeface="Bahnschrift SemiLight Condensed" panose="020B0502040204020203" pitchFamily="34" charset="0"/>
              </a:rPr>
              <a:t>                        </a:t>
            </a:r>
            <a:r>
              <a:rPr lang="en-US" altLang="en-US" sz="4800" dirty="0">
                <a:solidFill>
                  <a:srgbClr val="008080"/>
                </a:solidFill>
                <a:latin typeface="Bahnschrift SemiLight Condensed" panose="020B0502040204020203" pitchFamily="34" charset="0"/>
              </a:rPr>
              <a:t>(three) 3</a:t>
            </a:r>
            <a:r>
              <a:rPr lang="en-US" altLang="en-US" sz="4800" dirty="0">
                <a:solidFill>
                  <a:schemeClr val="tx1"/>
                </a:solidFill>
                <a:latin typeface="Bahnschrift SemiLight Condensed" panose="020B0502040204020203" pitchFamily="34" charset="0"/>
              </a:rPr>
              <a:t> University course. </a:t>
            </a:r>
          </a:p>
          <a:p>
            <a:pPr marL="1371600" lvl="2" indent="-571500" algn="just">
              <a:spcBef>
                <a:spcPct val="0"/>
              </a:spcBef>
              <a:buClrTx/>
              <a:buFont typeface="Courier New" panose="02070309020205020404" pitchFamily="49" charset="0"/>
              <a:buChar char="o"/>
            </a:pPr>
            <a:r>
              <a:rPr lang="en-US" altLang="en-US" sz="4000" dirty="0">
                <a:solidFill>
                  <a:schemeClr val="tx1"/>
                </a:solidFill>
                <a:latin typeface="Bahnschrift SemiLight Condensed" panose="020B0502040204020203" pitchFamily="34" charset="0"/>
              </a:rPr>
              <a:t>U1 – </a:t>
            </a:r>
            <a:r>
              <a:rPr lang="en-US" altLang="en-US" sz="4000" dirty="0" err="1">
                <a:solidFill>
                  <a:schemeClr val="tx1"/>
                </a:solidFill>
                <a:latin typeface="Bahnschrift SemiLight Condensed" panose="020B0502040204020203" pitchFamily="34" charset="0"/>
              </a:rPr>
              <a:t>Penghayatan</a:t>
            </a:r>
            <a:r>
              <a:rPr lang="en-US" altLang="en-US" sz="4000" dirty="0">
                <a:solidFill>
                  <a:schemeClr val="tx1"/>
                </a:solidFill>
                <a:latin typeface="Bahnschrift SemiLight Condensed" panose="020B0502040204020203" pitchFamily="34" charset="0"/>
              </a:rPr>
              <a:t> Etika dan </a:t>
            </a:r>
            <a:r>
              <a:rPr lang="en-US" altLang="en-US" sz="4000" dirty="0" err="1">
                <a:solidFill>
                  <a:schemeClr val="tx1"/>
                </a:solidFill>
                <a:latin typeface="Bahnschrift SemiLight Condensed" panose="020B0502040204020203" pitchFamily="34" charset="0"/>
              </a:rPr>
              <a:t>Peradaban</a:t>
            </a:r>
            <a:r>
              <a:rPr lang="en-US" altLang="en-US" sz="4000" dirty="0">
                <a:solidFill>
                  <a:schemeClr val="tx1"/>
                </a:solidFill>
                <a:latin typeface="Bahnschrift SemiLight Condensed" panose="020B0502040204020203" pitchFamily="34" charset="0"/>
              </a:rPr>
              <a:t> / </a:t>
            </a:r>
            <a:r>
              <a:rPr lang="en-US" altLang="en-US" sz="4000" dirty="0" err="1">
                <a:solidFill>
                  <a:schemeClr val="tx1"/>
                </a:solidFill>
                <a:latin typeface="Bahnschrift SemiLight Condensed" panose="020B0502040204020203" pitchFamily="34" charset="0"/>
              </a:rPr>
              <a:t>Falsafah</a:t>
            </a:r>
            <a:r>
              <a:rPr lang="en-US" altLang="en-US" sz="4000" dirty="0">
                <a:solidFill>
                  <a:schemeClr val="tx1"/>
                </a:solidFill>
                <a:latin typeface="Bahnschrift SemiLight Condensed" panose="020B0502040204020203" pitchFamily="34" charset="0"/>
              </a:rPr>
              <a:t> dan </a:t>
            </a:r>
            <a:r>
              <a:rPr lang="en-US" altLang="en-US" sz="4000" dirty="0" err="1">
                <a:solidFill>
                  <a:schemeClr val="tx1"/>
                </a:solidFill>
                <a:latin typeface="Bahnschrift SemiLight Condensed" panose="020B0502040204020203" pitchFamily="34" charset="0"/>
              </a:rPr>
              <a:t>Isu</a:t>
            </a:r>
            <a:r>
              <a:rPr lang="en-US" altLang="en-US" sz="4000" dirty="0">
                <a:solidFill>
                  <a:schemeClr val="tx1"/>
                </a:solidFill>
                <a:latin typeface="Bahnschrift SemiLight Condensed" panose="020B0502040204020203" pitchFamily="34" charset="0"/>
              </a:rPr>
              <a:t> </a:t>
            </a:r>
            <a:r>
              <a:rPr lang="en-US" altLang="en-US" sz="4000" dirty="0" err="1">
                <a:solidFill>
                  <a:schemeClr val="tx1"/>
                </a:solidFill>
                <a:latin typeface="Bahnschrift SemiLight Condensed" panose="020B0502040204020203" pitchFamily="34" charset="0"/>
              </a:rPr>
              <a:t>Semasa</a:t>
            </a:r>
            <a:r>
              <a:rPr lang="en-US" altLang="en-US" sz="4000" dirty="0">
                <a:solidFill>
                  <a:schemeClr val="tx1"/>
                </a:solidFill>
                <a:latin typeface="Bahnschrift SemiLight Condensed" panose="020B0502040204020203" pitchFamily="34" charset="0"/>
              </a:rPr>
              <a:t>. </a:t>
            </a:r>
          </a:p>
          <a:p>
            <a:pPr marL="1371600" lvl="2" indent="-571500" algn="just">
              <a:spcBef>
                <a:spcPct val="0"/>
              </a:spcBef>
              <a:buClrTx/>
              <a:buFont typeface="Courier New" panose="02070309020205020404" pitchFamily="49" charset="0"/>
              <a:buChar char="o"/>
            </a:pPr>
            <a:r>
              <a:rPr lang="en-US" altLang="en-US" sz="4000" dirty="0">
                <a:solidFill>
                  <a:schemeClr val="tx1"/>
                </a:solidFill>
                <a:latin typeface="Bahnschrift SemiLight Condensed" panose="020B0502040204020203" pitchFamily="34" charset="0"/>
              </a:rPr>
              <a:t>U2 – Bahasa </a:t>
            </a:r>
            <a:r>
              <a:rPr lang="en-US" altLang="en-US" sz="4000" dirty="0" err="1">
                <a:solidFill>
                  <a:schemeClr val="tx1"/>
                </a:solidFill>
                <a:latin typeface="Bahnschrift SemiLight Condensed" panose="020B0502040204020203" pitchFamily="34" charset="0"/>
              </a:rPr>
              <a:t>Kebangsaan</a:t>
            </a:r>
            <a:r>
              <a:rPr lang="en-US" altLang="en-US" sz="4000" dirty="0">
                <a:solidFill>
                  <a:schemeClr val="tx1"/>
                </a:solidFill>
                <a:latin typeface="Bahnschrift SemiLight Condensed" panose="020B0502040204020203" pitchFamily="34" charset="0"/>
              </a:rPr>
              <a:t> A/Foreign Language - Character Building I, 		    Character Building II and Leadership Module</a:t>
            </a:r>
          </a:p>
          <a:p>
            <a:pPr marL="1371600" lvl="2" indent="-571500" algn="just">
              <a:spcBef>
                <a:spcPct val="0"/>
              </a:spcBef>
              <a:buClrTx/>
              <a:buFont typeface="Courier New" panose="02070309020205020404" pitchFamily="49" charset="0"/>
              <a:buChar char="o"/>
            </a:pPr>
            <a:r>
              <a:rPr lang="en-US" altLang="en-US" sz="4000" dirty="0">
                <a:solidFill>
                  <a:schemeClr val="tx1"/>
                </a:solidFill>
                <a:latin typeface="Bahnschrift SemiLight Condensed" panose="020B0502040204020203" pitchFamily="34" charset="0"/>
              </a:rPr>
              <a:t>U3 – Introduction to Multicultural Studies in Malaysia/Stress and Well-Being 	    among Malaysians/Islamic Institutions in Malaysia </a:t>
            </a:r>
          </a:p>
          <a:p>
            <a:pPr marL="1371600" lvl="2" indent="-571500" algn="just">
              <a:spcBef>
                <a:spcPct val="0"/>
              </a:spcBef>
              <a:buClrTx/>
              <a:buFont typeface="Courier New" panose="02070309020205020404" pitchFamily="49" charset="0"/>
              <a:buChar char="o"/>
            </a:pPr>
            <a:r>
              <a:rPr lang="en-US" altLang="en-US" sz="4000" dirty="0">
                <a:solidFill>
                  <a:schemeClr val="tx1"/>
                </a:solidFill>
                <a:latin typeface="Bahnschrift SemiLight Condensed" panose="020B0502040204020203" pitchFamily="34" charset="0"/>
              </a:rPr>
              <a:t>U4 – Co-Curriculum </a:t>
            </a:r>
          </a:p>
        </p:txBody>
      </p:sp>
      <p:sp>
        <p:nvSpPr>
          <p:cNvPr id="6" name="Text Box 30">
            <a:extLst>
              <a:ext uri="{FF2B5EF4-FFF2-40B4-BE49-F238E27FC236}">
                <a16:creationId xmlns:a16="http://schemas.microsoft.com/office/drawing/2014/main" id="{60643E71-66AA-2AC4-9077-18C410CA0B86}"/>
              </a:ext>
            </a:extLst>
          </p:cNvPr>
          <p:cNvSpPr>
            <a:spLocks noChangeArrowheads="1"/>
          </p:cNvSpPr>
          <p:nvPr/>
        </p:nvSpPr>
        <p:spPr bwMode="auto">
          <a:xfrm>
            <a:off x="1" y="157061"/>
            <a:ext cx="15387638" cy="101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00"/>
              </a:buClr>
              <a:buChar char="•"/>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lr>
                <a:srgbClr val="000000"/>
              </a:buClr>
              <a:buFont typeface="Wingdings" panose="05000000000000000000" pitchFamily="2" charset="2"/>
              <a:buChar char="§"/>
              <a:defRPr sz="20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lr>
                <a:srgbClr val="000000"/>
              </a:buClr>
              <a:buChar char="o"/>
              <a:defRPr sz="2400">
                <a:solidFill>
                  <a:srgbClr val="000000"/>
                </a:solidFill>
                <a:latin typeface="Arial" panose="020B0604020202020204" pitchFamily="34" charset="0"/>
                <a:cs typeface="Times New Roman" panose="02020603050405020304" pitchFamily="18" charset="0"/>
              </a:defRPr>
            </a:lvl3pPr>
            <a:lvl4pPr marL="1600200" indent="-228600">
              <a:spcBef>
                <a:spcPct val="20000"/>
              </a:spcBef>
              <a:buClr>
                <a:srgbClr val="000000"/>
              </a:buClr>
              <a:buChar char="–"/>
              <a:defRPr sz="1600">
                <a:solidFill>
                  <a:srgbClr val="000000"/>
                </a:solidFill>
                <a:latin typeface="Arial" panose="020B0604020202020204" pitchFamily="34" charset="0"/>
                <a:cs typeface="Times New Roman" panose="02020603050405020304" pitchFamily="18" charset="0"/>
              </a:defRPr>
            </a:lvl4pPr>
            <a:lvl5pPr marL="2057400" indent="-228600">
              <a:spcBef>
                <a:spcPct val="20000"/>
              </a:spcBef>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en-US" altLang="en-US" sz="5400" dirty="0">
                <a:solidFill>
                  <a:schemeClr val="bg1"/>
                </a:solidFill>
                <a:latin typeface="Berlin Sans FB Demi" panose="020E0802020502020306" pitchFamily="34" charset="0"/>
              </a:rPr>
              <a:t>Programme Structure Bachelor of Law (</a:t>
            </a:r>
            <a:r>
              <a:rPr lang="en-US" altLang="en-US" sz="5400" dirty="0" err="1">
                <a:solidFill>
                  <a:schemeClr val="bg1"/>
                </a:solidFill>
                <a:latin typeface="Berlin Sans FB Demi" panose="020E0802020502020306" pitchFamily="34" charset="0"/>
              </a:rPr>
              <a:t>Honours</a:t>
            </a:r>
            <a:r>
              <a:rPr lang="en-US" altLang="en-US" sz="5400" dirty="0">
                <a:solidFill>
                  <a:schemeClr val="bg1"/>
                </a:solidFill>
                <a:latin typeface="Berlin Sans FB Demi" panose="020E0802020502020306" pitchFamily="34" charset="0"/>
              </a:rPr>
              <a:t>)</a:t>
            </a:r>
          </a:p>
        </p:txBody>
      </p:sp>
      <p:sp>
        <p:nvSpPr>
          <p:cNvPr id="2" name="Freeform 8">
            <a:extLst>
              <a:ext uri="{FF2B5EF4-FFF2-40B4-BE49-F238E27FC236}">
                <a16:creationId xmlns:a16="http://schemas.microsoft.com/office/drawing/2014/main" id="{87298C3A-C806-C92E-0B51-7457653145CB}"/>
              </a:ext>
            </a:extLst>
          </p:cNvPr>
          <p:cNvSpPr/>
          <p:nvPr/>
        </p:nvSpPr>
        <p:spPr>
          <a:xfrm>
            <a:off x="514350" y="408999"/>
            <a:ext cx="17068800" cy="1400591"/>
          </a:xfrm>
          <a:custGeom>
            <a:avLst/>
            <a:gdLst/>
            <a:ahLst/>
            <a:cxnLst/>
            <a:rect l="l" t="t" r="r" b="b"/>
            <a:pathLst>
              <a:path w="990507" h="289778">
                <a:moveTo>
                  <a:pt x="0" y="0"/>
                </a:moveTo>
                <a:lnTo>
                  <a:pt x="990507" y="0"/>
                </a:lnTo>
                <a:lnTo>
                  <a:pt x="990507" y="289778"/>
                </a:lnTo>
                <a:lnTo>
                  <a:pt x="0" y="289778"/>
                </a:lnTo>
                <a:close/>
              </a:path>
            </a:pathLst>
          </a:custGeom>
          <a:solidFill>
            <a:srgbClr val="EE9C22"/>
          </a:solidFill>
          <a:ln>
            <a:noFill/>
          </a:ln>
        </p:spPr>
        <p:txBody>
          <a:bodyPr/>
          <a:lstStyle/>
          <a:p>
            <a:r>
              <a:rPr lang="en-US" sz="8000" dirty="0" err="1">
                <a:solidFill>
                  <a:schemeClr val="bg1"/>
                </a:solidFill>
                <a:latin typeface="Bebas Neue" panose="020B0606020202050201" pitchFamily="34" charset="0"/>
              </a:rPr>
              <a:t>Programme</a:t>
            </a:r>
            <a:r>
              <a:rPr lang="en-US" sz="8000" dirty="0">
                <a:solidFill>
                  <a:schemeClr val="bg1"/>
                </a:solidFill>
                <a:latin typeface="Bebas Neue" panose="020B0606020202050201" pitchFamily="34" charset="0"/>
              </a:rPr>
              <a:t> Structure Bachelor of Law (</a:t>
            </a:r>
            <a:r>
              <a:rPr lang="en-US" sz="8000" dirty="0" err="1">
                <a:solidFill>
                  <a:schemeClr val="bg1"/>
                </a:solidFill>
                <a:latin typeface="Bebas Neue" panose="020B0606020202050201" pitchFamily="34" charset="0"/>
              </a:rPr>
              <a:t>Honours</a:t>
            </a:r>
            <a:r>
              <a:rPr lang="en-US" sz="8000" dirty="0">
                <a:solidFill>
                  <a:schemeClr val="bg1"/>
                </a:solidFill>
                <a:latin typeface="Bebas Neue" panose="020B0606020202050201" pitchFamily="34" charset="0"/>
              </a:rPr>
              <a:t>)</a:t>
            </a:r>
          </a:p>
        </p:txBody>
      </p:sp>
    </p:spTree>
    <p:extLst>
      <p:ext uri="{BB962C8B-B14F-4D97-AF65-F5344CB8AC3E}">
        <p14:creationId xmlns:p14="http://schemas.microsoft.com/office/powerpoint/2010/main" val="2265667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C26B470C-8F3C-2128-252A-D9C47F5FDC0C}"/>
              </a:ext>
            </a:extLst>
          </p:cNvPr>
          <p:cNvSpPr/>
          <p:nvPr/>
        </p:nvSpPr>
        <p:spPr>
          <a:xfrm rot="11618616" flipH="1">
            <a:off x="4296511" y="-1884145"/>
            <a:ext cx="16124442" cy="4203654"/>
          </a:xfrm>
          <a:custGeom>
            <a:avLst/>
            <a:gdLst/>
            <a:ahLst/>
            <a:cxnLst/>
            <a:rect l="l" t="t" r="r" b="b"/>
            <a:pathLst>
              <a:path w="18626600" h="10337763">
                <a:moveTo>
                  <a:pt x="18626600" y="0"/>
                </a:moveTo>
                <a:lnTo>
                  <a:pt x="0" y="0"/>
                </a:lnTo>
                <a:lnTo>
                  <a:pt x="0" y="10337764"/>
                </a:lnTo>
                <a:lnTo>
                  <a:pt x="18626600" y="10337764"/>
                </a:lnTo>
                <a:lnTo>
                  <a:pt x="186266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dirty="0"/>
          </a:p>
        </p:txBody>
      </p:sp>
      <p:sp>
        <p:nvSpPr>
          <p:cNvPr id="4" name="Rectangle 3"/>
          <p:cNvSpPr/>
          <p:nvPr/>
        </p:nvSpPr>
        <p:spPr>
          <a:xfrm>
            <a:off x="514350" y="2770604"/>
            <a:ext cx="10934700" cy="923330"/>
          </a:xfrm>
          <a:prstGeom prst="rect">
            <a:avLst/>
          </a:prstGeom>
        </p:spPr>
        <p:txBody>
          <a:bodyPr wrap="square">
            <a:spAutoFit/>
          </a:bodyPr>
          <a:lstStyle/>
          <a:p>
            <a:pPr fontAlgn="b"/>
            <a:endParaRPr lang="en-US" sz="2700" b="1" dirty="0">
              <a:solidFill>
                <a:srgbClr val="000000"/>
              </a:solidFill>
              <a:latin typeface="Arial" panose="020B0604020202020204" pitchFamily="34" charset="0"/>
            </a:endParaRPr>
          </a:p>
          <a:p>
            <a:pPr fontAlgn="b"/>
            <a:endParaRPr lang="en-US" sz="2700" dirty="0">
              <a:solidFill>
                <a:srgbClr val="000000"/>
              </a:solidFill>
              <a:latin typeface="Calibri" panose="020F0502020204030204" pitchFamily="34" charset="0"/>
            </a:endParaRPr>
          </a:p>
        </p:txBody>
      </p:sp>
      <p:sp>
        <p:nvSpPr>
          <p:cNvPr id="5" name="Text Box 4"/>
          <p:cNvSpPr txBox="1">
            <a:spLocks noChangeArrowheads="1"/>
          </p:cNvSpPr>
          <p:nvPr/>
        </p:nvSpPr>
        <p:spPr bwMode="auto">
          <a:xfrm>
            <a:off x="1276350" y="2476500"/>
            <a:ext cx="15544800" cy="629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000000"/>
              </a:buClr>
              <a:buChar char="•"/>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lr>
                <a:srgbClr val="000000"/>
              </a:buClr>
              <a:buFont typeface="Wingdings" panose="05000000000000000000" pitchFamily="2" charset="2"/>
              <a:buChar char="§"/>
              <a:defRPr sz="20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lr>
                <a:srgbClr val="000000"/>
              </a:buClr>
              <a:buChar char="o"/>
              <a:defRPr sz="2400">
                <a:solidFill>
                  <a:srgbClr val="000000"/>
                </a:solidFill>
                <a:latin typeface="Arial" panose="020B0604020202020204" pitchFamily="34" charset="0"/>
                <a:cs typeface="Times New Roman" panose="02020603050405020304" pitchFamily="18" charset="0"/>
              </a:defRPr>
            </a:lvl3pPr>
            <a:lvl4pPr marL="1600200" indent="-228600">
              <a:spcBef>
                <a:spcPct val="20000"/>
              </a:spcBef>
              <a:buClr>
                <a:srgbClr val="000000"/>
              </a:buClr>
              <a:buChar char="–"/>
              <a:defRPr sz="1600">
                <a:solidFill>
                  <a:srgbClr val="000000"/>
                </a:solidFill>
                <a:latin typeface="Arial" panose="020B0604020202020204" pitchFamily="34" charset="0"/>
                <a:cs typeface="Times New Roman" panose="02020603050405020304" pitchFamily="18" charset="0"/>
              </a:defRPr>
            </a:lvl4pPr>
            <a:lvl5pPr marL="2057400" indent="-228600">
              <a:spcBef>
                <a:spcPct val="20000"/>
              </a:spcBef>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9pPr>
          </a:lstStyle>
          <a:p>
            <a:pPr marL="400050" lvl="1" indent="0" algn="just">
              <a:spcBef>
                <a:spcPct val="0"/>
              </a:spcBef>
              <a:buClrTx/>
              <a:buNone/>
            </a:pPr>
            <a:r>
              <a:rPr lang="en-US" altLang="en-US" sz="4800" dirty="0">
                <a:solidFill>
                  <a:schemeClr val="tx1"/>
                </a:solidFill>
                <a:latin typeface="Bahnschrift SemiLight Condensed" panose="020B0502040204020203" pitchFamily="34" charset="0"/>
              </a:rPr>
              <a:t>(2) </a:t>
            </a:r>
            <a:r>
              <a:rPr lang="en-US" altLang="en-US" sz="4800" dirty="0">
                <a:solidFill>
                  <a:srgbClr val="008080"/>
                </a:solidFill>
                <a:latin typeface="Bahnschrift SemiLight Condensed" panose="020B0502040204020203" pitchFamily="34" charset="0"/>
              </a:rPr>
              <a:t>40</a:t>
            </a:r>
            <a:r>
              <a:rPr lang="en-US" altLang="en-US" sz="4800" dirty="0">
                <a:solidFill>
                  <a:schemeClr val="tx1"/>
                </a:solidFill>
                <a:latin typeface="Bahnschrift SemiLight Condensed" panose="020B0502040204020203" pitchFamily="34" charset="0"/>
              </a:rPr>
              <a:t> Core courses (including Mooting, Legal Attachment)</a:t>
            </a:r>
          </a:p>
          <a:p>
            <a:pPr marL="400050" lvl="1" indent="0" algn="just">
              <a:spcBef>
                <a:spcPct val="0"/>
              </a:spcBef>
              <a:buClrTx/>
              <a:buNone/>
            </a:pPr>
            <a:r>
              <a:rPr lang="en-US" altLang="en-US" sz="4800" dirty="0">
                <a:solidFill>
                  <a:schemeClr val="tx1"/>
                </a:solidFill>
                <a:latin typeface="Bahnschrift SemiLight Condensed" panose="020B0502040204020203" pitchFamily="34" charset="0"/>
              </a:rPr>
              <a:t>(3) </a:t>
            </a:r>
            <a:r>
              <a:rPr lang="en-US" altLang="en-US" sz="4800" dirty="0">
                <a:solidFill>
                  <a:srgbClr val="008080"/>
                </a:solidFill>
                <a:latin typeface="Bahnschrift SemiLight Condensed" panose="020B0502040204020203" pitchFamily="34" charset="0"/>
              </a:rPr>
              <a:t>6</a:t>
            </a:r>
            <a:r>
              <a:rPr lang="en-US" altLang="en-US" sz="4800" dirty="0">
                <a:solidFill>
                  <a:schemeClr val="tx1"/>
                </a:solidFill>
                <a:latin typeface="Bahnschrift SemiLight Condensed" panose="020B0502040204020203" pitchFamily="34" charset="0"/>
              </a:rPr>
              <a:t> Elective courses (</a:t>
            </a:r>
            <a:r>
              <a:rPr lang="en-US" altLang="en-US" sz="4800" dirty="0">
                <a:solidFill>
                  <a:srgbClr val="008080"/>
                </a:solidFill>
                <a:latin typeface="Bahnschrift SemiLight Condensed" panose="020B0502040204020203" pitchFamily="34" charset="0"/>
              </a:rPr>
              <a:t>4</a:t>
            </a:r>
            <a:r>
              <a:rPr lang="en-US" altLang="en-US" sz="4800" dirty="0">
                <a:solidFill>
                  <a:schemeClr val="tx1"/>
                </a:solidFill>
                <a:latin typeface="Bahnschrift SemiLight Condensed" panose="020B0502040204020203" pitchFamily="34" charset="0"/>
              </a:rPr>
              <a:t> law electives, </a:t>
            </a:r>
            <a:r>
              <a:rPr lang="en-US" altLang="en-US" sz="4800" dirty="0">
                <a:solidFill>
                  <a:srgbClr val="008080"/>
                </a:solidFill>
                <a:latin typeface="Bahnschrift SemiLight Condensed" panose="020B0502040204020203" pitchFamily="34" charset="0"/>
              </a:rPr>
              <a:t>2</a:t>
            </a:r>
            <a:r>
              <a:rPr lang="en-US" altLang="en-US" sz="4800" dirty="0">
                <a:solidFill>
                  <a:schemeClr val="tx1"/>
                </a:solidFill>
                <a:latin typeface="Bahnschrift SemiLight Condensed" panose="020B0502040204020203" pitchFamily="34" charset="0"/>
              </a:rPr>
              <a:t> non law electives)</a:t>
            </a:r>
          </a:p>
          <a:p>
            <a:pPr algn="just">
              <a:spcBef>
                <a:spcPct val="0"/>
              </a:spcBef>
              <a:buClrTx/>
              <a:buFont typeface="Times New Roman" panose="02020603050405020304" pitchFamily="18" charset="0"/>
              <a:buChar char="•"/>
            </a:pPr>
            <a:r>
              <a:rPr lang="en-US" sz="4800" dirty="0">
                <a:latin typeface="Bahnschrift SemiLight Condensed" panose="020B0502040204020203" pitchFamily="34" charset="0"/>
              </a:rPr>
              <a:t>Out of the 6 elective courses, students may opt to register for a </a:t>
            </a:r>
            <a:r>
              <a:rPr lang="en-US" sz="4800" dirty="0">
                <a:solidFill>
                  <a:srgbClr val="FF0000"/>
                </a:solidFill>
                <a:latin typeface="Bahnschrift SemiLight Condensed" panose="020B0502040204020203" pitchFamily="34" charset="0"/>
              </a:rPr>
              <a:t>maximum</a:t>
            </a:r>
            <a:r>
              <a:rPr lang="en-US" sz="4800" dirty="0">
                <a:latin typeface="Bahnschrift SemiLight Condensed" panose="020B0502040204020203" pitchFamily="34" charset="0"/>
              </a:rPr>
              <a:t> of two (2) non-law elective courses, which must be 3 credit hours.</a:t>
            </a:r>
          </a:p>
          <a:p>
            <a:pPr marL="428625" indent="-428625" algn="just" fontAlgn="b">
              <a:buFont typeface="Arial" panose="020B0604020202020204" pitchFamily="34" charset="0"/>
              <a:buChar char="•"/>
            </a:pPr>
            <a:r>
              <a:rPr lang="en-US" sz="4800" dirty="0">
                <a:latin typeface="Bahnschrift SemiLight Condensed" panose="020B0502040204020203" pitchFamily="34" charset="0"/>
              </a:rPr>
              <a:t>Faculty will </a:t>
            </a:r>
            <a:r>
              <a:rPr lang="en-US" sz="4800" dirty="0">
                <a:solidFill>
                  <a:srgbClr val="FF0000"/>
                </a:solidFill>
                <a:latin typeface="Bahnschrift SemiLight Condensed" panose="020B0502040204020203" pitchFamily="34" charset="0"/>
              </a:rPr>
              <a:t>only offer </a:t>
            </a:r>
            <a:r>
              <a:rPr lang="en-US" sz="4800" dirty="0">
                <a:latin typeface="Bahnschrift SemiLight Condensed" panose="020B0502040204020203" pitchFamily="34" charset="0"/>
              </a:rPr>
              <a:t>courses as per the </a:t>
            </a:r>
            <a:r>
              <a:rPr lang="en-US" sz="4800" dirty="0" err="1">
                <a:latin typeface="Bahnschrift SemiLight Condensed" panose="020B0502040204020203" pitchFamily="34" charset="0"/>
              </a:rPr>
              <a:t>programme</a:t>
            </a:r>
            <a:r>
              <a:rPr lang="en-US" sz="4800" dirty="0">
                <a:latin typeface="Bahnschrift SemiLight Condensed" panose="020B0502040204020203" pitchFamily="34" charset="0"/>
              </a:rPr>
              <a:t> structure.</a:t>
            </a:r>
          </a:p>
          <a:p>
            <a:pPr marL="428625" indent="-428625" algn="just" fontAlgn="b">
              <a:buFont typeface="Arial" panose="020B0604020202020204" pitchFamily="34" charset="0"/>
              <a:buChar char="•"/>
            </a:pPr>
            <a:r>
              <a:rPr lang="en-US" sz="4800" dirty="0">
                <a:latin typeface="Bahnschrift SemiLight Condensed" panose="020B0502040204020203" pitchFamily="34" charset="0"/>
              </a:rPr>
              <a:t>Students who need to repeat any course can only register for the course(s) when the Faculty offers the courses in accordance with the </a:t>
            </a:r>
            <a:r>
              <a:rPr lang="en-US" sz="4800" dirty="0" err="1">
                <a:latin typeface="Bahnschrift SemiLight Condensed" panose="020B0502040204020203" pitchFamily="34" charset="0"/>
              </a:rPr>
              <a:t>programme</a:t>
            </a:r>
            <a:r>
              <a:rPr lang="en-US" sz="4800" dirty="0">
                <a:latin typeface="Bahnschrift SemiLight Condensed" panose="020B0502040204020203" pitchFamily="34" charset="0"/>
              </a:rPr>
              <a:t> structure.</a:t>
            </a:r>
          </a:p>
        </p:txBody>
      </p:sp>
      <p:sp>
        <p:nvSpPr>
          <p:cNvPr id="6" name="Text Box 30">
            <a:extLst>
              <a:ext uri="{FF2B5EF4-FFF2-40B4-BE49-F238E27FC236}">
                <a16:creationId xmlns:a16="http://schemas.microsoft.com/office/drawing/2014/main" id="{60643E71-66AA-2AC4-9077-18C410CA0B86}"/>
              </a:ext>
            </a:extLst>
          </p:cNvPr>
          <p:cNvSpPr>
            <a:spLocks noChangeArrowheads="1"/>
          </p:cNvSpPr>
          <p:nvPr/>
        </p:nvSpPr>
        <p:spPr bwMode="auto">
          <a:xfrm>
            <a:off x="1" y="157061"/>
            <a:ext cx="15387638" cy="101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00"/>
              </a:buClr>
              <a:buChar char="•"/>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lr>
                <a:srgbClr val="000000"/>
              </a:buClr>
              <a:buFont typeface="Wingdings" panose="05000000000000000000" pitchFamily="2" charset="2"/>
              <a:buChar char="§"/>
              <a:defRPr sz="20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lr>
                <a:srgbClr val="000000"/>
              </a:buClr>
              <a:buChar char="o"/>
              <a:defRPr sz="2400">
                <a:solidFill>
                  <a:srgbClr val="000000"/>
                </a:solidFill>
                <a:latin typeface="Arial" panose="020B0604020202020204" pitchFamily="34" charset="0"/>
                <a:cs typeface="Times New Roman" panose="02020603050405020304" pitchFamily="18" charset="0"/>
              </a:defRPr>
            </a:lvl3pPr>
            <a:lvl4pPr marL="1600200" indent="-228600">
              <a:spcBef>
                <a:spcPct val="20000"/>
              </a:spcBef>
              <a:buClr>
                <a:srgbClr val="000000"/>
              </a:buClr>
              <a:buChar char="–"/>
              <a:defRPr sz="1600">
                <a:solidFill>
                  <a:srgbClr val="000000"/>
                </a:solidFill>
                <a:latin typeface="Arial" panose="020B0604020202020204" pitchFamily="34" charset="0"/>
                <a:cs typeface="Times New Roman" panose="02020603050405020304" pitchFamily="18" charset="0"/>
              </a:defRPr>
            </a:lvl4pPr>
            <a:lvl5pPr marL="2057400" indent="-228600">
              <a:spcBef>
                <a:spcPct val="20000"/>
              </a:spcBef>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000000"/>
              </a:buClr>
              <a:buSzPct val="80000"/>
              <a:buFont typeface="Wingdings" panose="05000000000000000000" pitchFamily="2" charset="2"/>
              <a:buChar char="l"/>
              <a:defRPr sz="1600">
                <a:solidFill>
                  <a:srgbClr val="000000"/>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en-US" altLang="en-US" sz="5400" dirty="0">
                <a:solidFill>
                  <a:schemeClr val="bg1"/>
                </a:solidFill>
                <a:latin typeface="Berlin Sans FB Demi" panose="020E0802020502020306" pitchFamily="34" charset="0"/>
              </a:rPr>
              <a:t>Programme Structure Bachelor of Law (</a:t>
            </a:r>
            <a:r>
              <a:rPr lang="en-US" altLang="en-US" sz="5400" dirty="0" err="1">
                <a:solidFill>
                  <a:schemeClr val="bg1"/>
                </a:solidFill>
                <a:latin typeface="Berlin Sans FB Demi" panose="020E0802020502020306" pitchFamily="34" charset="0"/>
              </a:rPr>
              <a:t>Honours</a:t>
            </a:r>
            <a:r>
              <a:rPr lang="en-US" altLang="en-US" sz="5400" dirty="0">
                <a:solidFill>
                  <a:schemeClr val="bg1"/>
                </a:solidFill>
                <a:latin typeface="Berlin Sans FB Demi" panose="020E0802020502020306" pitchFamily="34" charset="0"/>
              </a:rPr>
              <a:t>)</a:t>
            </a:r>
          </a:p>
        </p:txBody>
      </p:sp>
      <p:sp>
        <p:nvSpPr>
          <p:cNvPr id="2" name="Freeform 8">
            <a:extLst>
              <a:ext uri="{FF2B5EF4-FFF2-40B4-BE49-F238E27FC236}">
                <a16:creationId xmlns:a16="http://schemas.microsoft.com/office/drawing/2014/main" id="{87298C3A-C806-C92E-0B51-7457653145CB}"/>
              </a:ext>
            </a:extLst>
          </p:cNvPr>
          <p:cNvSpPr/>
          <p:nvPr/>
        </p:nvSpPr>
        <p:spPr>
          <a:xfrm>
            <a:off x="514350" y="408999"/>
            <a:ext cx="17068800" cy="1400591"/>
          </a:xfrm>
          <a:custGeom>
            <a:avLst/>
            <a:gdLst/>
            <a:ahLst/>
            <a:cxnLst/>
            <a:rect l="l" t="t" r="r" b="b"/>
            <a:pathLst>
              <a:path w="990507" h="289778">
                <a:moveTo>
                  <a:pt x="0" y="0"/>
                </a:moveTo>
                <a:lnTo>
                  <a:pt x="990507" y="0"/>
                </a:lnTo>
                <a:lnTo>
                  <a:pt x="990507" y="289778"/>
                </a:lnTo>
                <a:lnTo>
                  <a:pt x="0" y="289778"/>
                </a:lnTo>
                <a:close/>
              </a:path>
            </a:pathLst>
          </a:custGeom>
          <a:solidFill>
            <a:srgbClr val="EE9C22"/>
          </a:solidFill>
          <a:ln>
            <a:noFill/>
          </a:ln>
        </p:spPr>
        <p:txBody>
          <a:bodyPr/>
          <a:lstStyle/>
          <a:p>
            <a:r>
              <a:rPr lang="en-US" sz="8000" dirty="0" err="1">
                <a:solidFill>
                  <a:schemeClr val="bg1"/>
                </a:solidFill>
                <a:latin typeface="Bebas Neue" panose="020B0606020202050201" pitchFamily="34" charset="0"/>
              </a:rPr>
              <a:t>Programme</a:t>
            </a:r>
            <a:r>
              <a:rPr lang="en-US" sz="8000" dirty="0">
                <a:solidFill>
                  <a:schemeClr val="bg1"/>
                </a:solidFill>
                <a:latin typeface="Bebas Neue" panose="020B0606020202050201" pitchFamily="34" charset="0"/>
              </a:rPr>
              <a:t> Structure Bachelor of Law (</a:t>
            </a:r>
            <a:r>
              <a:rPr lang="en-US" sz="8000" dirty="0" err="1">
                <a:solidFill>
                  <a:schemeClr val="bg1"/>
                </a:solidFill>
                <a:latin typeface="Bebas Neue" panose="020B0606020202050201" pitchFamily="34" charset="0"/>
              </a:rPr>
              <a:t>Honours</a:t>
            </a:r>
            <a:r>
              <a:rPr lang="en-US" sz="8000" dirty="0">
                <a:solidFill>
                  <a:schemeClr val="bg1"/>
                </a:solidFill>
                <a:latin typeface="Bebas Neue" panose="020B0606020202050201" pitchFamily="34" charset="0"/>
              </a:rPr>
              <a:t>)</a:t>
            </a:r>
          </a:p>
        </p:txBody>
      </p:sp>
    </p:spTree>
    <p:extLst>
      <p:ext uri="{BB962C8B-B14F-4D97-AF65-F5344CB8AC3E}">
        <p14:creationId xmlns:p14="http://schemas.microsoft.com/office/powerpoint/2010/main" val="2205453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1262</Words>
  <Application>Microsoft Office PowerPoint</Application>
  <PresentationFormat>Custom</PresentationFormat>
  <Paragraphs>304</Paragraphs>
  <Slides>17</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Wingdings</vt:lpstr>
      <vt:lpstr>Bahnschrift SemiBold SemiConden</vt:lpstr>
      <vt:lpstr>Times New Roman</vt:lpstr>
      <vt:lpstr>Berlin Sans FB</vt:lpstr>
      <vt:lpstr>Montserrat</vt:lpstr>
      <vt:lpstr>Bebas Neue Bold</vt:lpstr>
      <vt:lpstr>Calibri</vt:lpstr>
      <vt:lpstr>Bebas Neue</vt:lpstr>
      <vt:lpstr>Bahnschrift SemiLight Condensed</vt:lpstr>
      <vt:lpstr>Bahnschrift SemiCondensed</vt:lpstr>
      <vt:lpstr>Berlin Sans FB Demi</vt:lpstr>
      <vt:lpstr>Courier New</vt:lpstr>
      <vt:lpstr>Breathing</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Saidatul Nasuha Binti Jamaludin</dc:creator>
  <cp:lastModifiedBy>Saidatul Nasuha Binti Jamaludin</cp:lastModifiedBy>
  <cp:revision>36</cp:revision>
  <dcterms:created xsi:type="dcterms:W3CDTF">2006-08-16T00:00:00Z</dcterms:created>
  <dcterms:modified xsi:type="dcterms:W3CDTF">2023-08-25T09:02:40Z</dcterms:modified>
  <dc:identifier>DAFsK4s3Y2c</dc:identifier>
</cp:coreProperties>
</file>