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11"/>
    </p:embeddedFont>
    <p:embeddedFont>
      <p:font typeface="Arial Black" panose="020B0A04020102020204" pitchFamily="34" charset="0"/>
      <p:regular r:id="rId12"/>
      <p:bold r:id="rId13"/>
    </p:embeddedFont>
    <p:embeddedFont>
      <p:font typeface="Comfortaa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ieK+J+hBXL4geDAbvr+TnMYpMe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5f79b198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5f79b198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AUTOLAYOUT_3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_10"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ee5f79b198_0_17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ee5f79b198_0_174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gee5f79b198_0_174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gee5f79b198_0_174"/>
          <p:cNvSpPr txBox="1">
            <a:spLocks noGrp="1"/>
          </p:cNvSpPr>
          <p:nvPr>
            <p:ph type="body" idx="1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gee5f79b198_0_1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1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e5f79b198_0_29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ee5f79b198_0_299"/>
          <p:cNvSpPr/>
          <p:nvPr/>
        </p:nvSpPr>
        <p:spPr>
          <a:xfrm>
            <a:off x="673800" y="539250"/>
            <a:ext cx="7796400" cy="4065000"/>
          </a:xfrm>
          <a:prstGeom prst="rect">
            <a:avLst/>
          </a:prstGeom>
          <a:solidFill>
            <a:srgbClr val="FFFFFF"/>
          </a:solidFill>
          <a:ln w="114300" cap="flat" cmpd="thinThick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ee5f79b198_0_2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AUTOLAYOUT_12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e5f79b198_0_77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ee5f79b198_0_7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AUTOLAYOUT_7">
    <p:bg>
      <p:bgPr>
        <a:solidFill>
          <a:srgbClr val="FFFFFF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9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pKcHVo1XddSra4Ef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"/>
          <p:cNvPicPr preferRelativeResize="0"/>
          <p:nvPr/>
        </p:nvPicPr>
        <p:blipFill rotWithShape="1">
          <a:blip r:embed="rId3">
            <a:alphaModFix/>
          </a:blip>
          <a:srcRect t="9369" b="936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"/>
          <p:cNvSpPr txBox="1"/>
          <p:nvPr/>
        </p:nvSpPr>
        <p:spPr>
          <a:xfrm>
            <a:off x="2190000" y="987550"/>
            <a:ext cx="4901100" cy="1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GB" sz="115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MUET</a:t>
            </a:r>
            <a:endParaRPr sz="115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"/>
          <p:cNvPicPr preferRelativeResize="0"/>
          <p:nvPr/>
        </p:nvPicPr>
        <p:blipFill rotWithShape="1">
          <a:blip r:embed="rId3">
            <a:alphaModFix amt="50000"/>
          </a:blip>
          <a:srcRect t="12462" b="12454"/>
          <a:stretch/>
        </p:blipFill>
        <p:spPr>
          <a:xfrm>
            <a:off x="0" y="0"/>
            <a:ext cx="9144004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>
            <a:spLocks noGrp="1"/>
          </p:cNvSpPr>
          <p:nvPr>
            <p:ph type="ctrTitle"/>
          </p:nvPr>
        </p:nvSpPr>
        <p:spPr>
          <a:xfrm>
            <a:off x="342900" y="1251525"/>
            <a:ext cx="8490000" cy="26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sz="3100" i="1"/>
              <a:t>Starting from Session 1 of MUET in 2021, MUET syllabus and test specifications aligned to the Common European Framework of Reference for Languages (CEFR) will be used. </a:t>
            </a:r>
            <a:endParaRPr sz="3100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/>
        </p:nvSpPr>
        <p:spPr>
          <a:xfrm>
            <a:off x="0" y="167725"/>
            <a:ext cx="8942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  <a:t>M</a:t>
            </a:r>
            <a:r>
              <a:rPr lang="en-GB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alaysian </a:t>
            </a:r>
            <a:r>
              <a:rPr lang="en-GB" sz="4400" b="0" i="0" u="none" strike="noStrike" cap="none">
                <a:solidFill>
                  <a:srgbClr val="FF00B3"/>
                </a:solidFill>
                <a:latin typeface="Impact"/>
                <a:ea typeface="Impact"/>
                <a:cs typeface="Impact"/>
                <a:sym typeface="Impact"/>
              </a:rPr>
              <a:t>U</a:t>
            </a:r>
            <a:r>
              <a:rPr lang="en-GB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niversity </a:t>
            </a:r>
            <a:r>
              <a:rPr lang="en-GB" sz="4400" b="0" i="0" u="none" strike="noStrike" cap="none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r>
              <a:rPr lang="en-GB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nglish </a:t>
            </a:r>
            <a:r>
              <a:rPr lang="en-GB" sz="4400" b="0" i="0" u="none" strike="noStrike" cap="none">
                <a:solidFill>
                  <a:srgbClr val="FF00B3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r>
              <a:rPr lang="en-GB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799000" y="2004100"/>
            <a:ext cx="2754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  <a:t>What is MUET?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251500" y="3276750"/>
            <a:ext cx="3849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MUET is a test of English proficiency for admission to higher education, measuring the ability of test takers to listen, speak, read, and write English in real situations in the education context.</a:t>
            </a:r>
            <a:endParaRPr sz="18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4" name="Google Shape;8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625" y="1779088"/>
            <a:ext cx="1106350" cy="9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"/>
          <p:cNvSpPr txBox="1"/>
          <p:nvPr/>
        </p:nvSpPr>
        <p:spPr>
          <a:xfrm>
            <a:off x="4748150" y="2004100"/>
            <a:ext cx="3849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FF00B3"/>
                </a:solidFill>
                <a:latin typeface="Impact"/>
                <a:ea typeface="Impact"/>
                <a:cs typeface="Impact"/>
                <a:sym typeface="Impact"/>
              </a:rPr>
              <a:t>Who has to sit for MUET? </a:t>
            </a:r>
            <a:endParaRPr sz="2000" b="0" i="0" u="none" strike="noStrike" cap="none">
              <a:solidFill>
                <a:srgbClr val="FF00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4999550" y="2572650"/>
            <a:ext cx="3598200" cy="1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STPM candidates, matriculation students, as well as diploma and pre-university students who wish to pursue a first degree program in local universities</a:t>
            </a:r>
            <a:endParaRPr sz="18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ee5f79b198_0_365"/>
          <p:cNvPicPr preferRelativeResize="0"/>
          <p:nvPr/>
        </p:nvPicPr>
        <p:blipFill rotWithShape="1">
          <a:blip r:embed="rId3">
            <a:alphaModFix/>
          </a:blip>
          <a:srcRect l="39" r="39"/>
          <a:stretch/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6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4"/>
          <p:cNvPicPr preferRelativeResize="0"/>
          <p:nvPr/>
        </p:nvPicPr>
        <p:blipFill rotWithShape="1">
          <a:blip r:embed="rId3">
            <a:alphaModFix amt="60000"/>
          </a:blip>
          <a:srcRect l="30208" r="30204"/>
          <a:stretch/>
        </p:blipFill>
        <p:spPr>
          <a:xfrm>
            <a:off x="0" y="0"/>
            <a:ext cx="35126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/>
              <a:t>MUET WEBINAR 2021</a:t>
            </a:r>
            <a:r>
              <a:rPr lang="en-GB" sz="4000"/>
              <a:t/>
            </a:r>
            <a:br>
              <a:rPr lang="en-GB" sz="4000"/>
            </a:br>
            <a:endParaRPr sz="4000"/>
          </a:p>
        </p:txBody>
      </p:sp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0000"/>
                </a:solidFill>
              </a:rPr>
              <a:t>Webinar Dates</a:t>
            </a:r>
            <a:endParaRPr b="1" dirty="0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dirty="0">
                <a:solidFill>
                  <a:schemeClr val="dk1"/>
                </a:solidFill>
              </a:rPr>
              <a:t>Reading and Listening: </a:t>
            </a:r>
            <a:r>
              <a:rPr lang="en-GB" dirty="0">
                <a:solidFill>
                  <a:srgbClr val="0000FF"/>
                </a:solidFill>
              </a:rPr>
              <a:t>Saturday, </a:t>
            </a:r>
            <a:r>
              <a:rPr lang="en-GB" dirty="0" smtClean="0">
                <a:solidFill>
                  <a:srgbClr val="0000FF"/>
                </a:solidFill>
              </a:rPr>
              <a:t>27</a:t>
            </a:r>
            <a:r>
              <a:rPr lang="en-GB" baseline="30000" dirty="0" smtClean="0">
                <a:solidFill>
                  <a:srgbClr val="0000FF"/>
                </a:solidFill>
              </a:rPr>
              <a:t>th</a:t>
            </a:r>
            <a:r>
              <a:rPr lang="en-GB" dirty="0" smtClean="0">
                <a:solidFill>
                  <a:srgbClr val="0000FF"/>
                </a:solidFill>
              </a:rPr>
              <a:t> November </a:t>
            </a:r>
            <a:r>
              <a:rPr lang="en-GB" dirty="0">
                <a:solidFill>
                  <a:srgbClr val="0000FF"/>
                </a:solidFill>
              </a:rPr>
              <a:t>2021</a:t>
            </a:r>
            <a:r>
              <a:rPr lang="en-GB" dirty="0">
                <a:solidFill>
                  <a:schemeClr val="dk1"/>
                </a:solidFill>
              </a:rPr>
              <a:t>│ 9.00am-1.30pm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dirty="0">
                <a:solidFill>
                  <a:schemeClr val="dk1"/>
                </a:solidFill>
              </a:rPr>
              <a:t>Writing and Speaking: </a:t>
            </a:r>
            <a:r>
              <a:rPr lang="en-GB" dirty="0">
                <a:solidFill>
                  <a:srgbClr val="0000FF"/>
                </a:solidFill>
              </a:rPr>
              <a:t>Saturday, </a:t>
            </a:r>
            <a:r>
              <a:rPr lang="en-GB" dirty="0" smtClean="0">
                <a:solidFill>
                  <a:srgbClr val="0000FF"/>
                </a:solidFill>
              </a:rPr>
              <a:t>4</a:t>
            </a:r>
            <a:r>
              <a:rPr lang="en-GB" baseline="30000" dirty="0" smtClean="0">
                <a:solidFill>
                  <a:srgbClr val="0000FF"/>
                </a:solidFill>
              </a:rPr>
              <a:t>th</a:t>
            </a:r>
            <a:r>
              <a:rPr lang="en-GB" dirty="0" smtClean="0">
                <a:solidFill>
                  <a:srgbClr val="0000FF"/>
                </a:solidFill>
              </a:rPr>
              <a:t> December </a:t>
            </a:r>
            <a:r>
              <a:rPr lang="en-GB" dirty="0">
                <a:solidFill>
                  <a:srgbClr val="0000FF"/>
                </a:solidFill>
              </a:rPr>
              <a:t>2021</a:t>
            </a:r>
            <a:r>
              <a:rPr lang="en-GB" dirty="0">
                <a:solidFill>
                  <a:schemeClr val="dk1"/>
                </a:solidFill>
              </a:rPr>
              <a:t>│9.00am-1.30pm</a:t>
            </a:r>
            <a:endParaRPr dirty="0">
              <a:solidFill>
                <a:schemeClr val="dk1"/>
              </a:solidFill>
            </a:endParaRPr>
          </a:p>
          <a:p>
            <a:pPr marL="1143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0000"/>
                </a:solidFill>
              </a:rPr>
              <a:t>Fees</a:t>
            </a:r>
            <a:endParaRPr b="1" dirty="0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-GB" dirty="0">
                <a:solidFill>
                  <a:srgbClr val="0000FF"/>
                </a:solidFill>
              </a:rPr>
              <a:t>RM50 for MMU students </a:t>
            </a:r>
            <a:endParaRPr dirty="0">
              <a:solidFill>
                <a:srgbClr val="0000FF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dirty="0">
                <a:solidFill>
                  <a:schemeClr val="dk1"/>
                </a:solidFill>
              </a:rPr>
              <a:t>RM60 for external participants</a:t>
            </a:r>
            <a:endParaRPr dirty="0">
              <a:solidFill>
                <a:schemeClr val="dk1"/>
              </a:solidFill>
            </a:endParaRPr>
          </a:p>
          <a:p>
            <a:pPr marL="1143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2860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5"/>
          <p:cNvPicPr preferRelativeResize="0"/>
          <p:nvPr/>
        </p:nvPicPr>
        <p:blipFill rotWithShape="1">
          <a:blip r:embed="rId3">
            <a:alphaModFix/>
          </a:blip>
          <a:srcRect t="3652" b="3652"/>
          <a:stretch/>
        </p:blipFill>
        <p:spPr>
          <a:xfrm>
            <a:off x="673800" y="539250"/>
            <a:ext cx="7796400" cy="406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426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4000" b="1">
                <a:solidFill>
                  <a:schemeClr val="accent4"/>
                </a:solidFill>
              </a:rPr>
              <a:t>How to register: </a:t>
            </a:r>
            <a:br>
              <a:rPr lang="en-GB" sz="4000" b="1">
                <a:solidFill>
                  <a:schemeClr val="accent4"/>
                </a:solidFill>
              </a:rPr>
            </a:br>
            <a:endParaRPr sz="4000" b="1">
              <a:solidFill>
                <a:schemeClr val="accent4"/>
              </a:solidFill>
            </a:endParaRPr>
          </a:p>
        </p:txBody>
      </p:sp>
      <p:sp>
        <p:nvSpPr>
          <p:cNvPr id="109" name="Google Shape;109;p6"/>
          <p:cNvSpPr txBox="1">
            <a:spLocks noGrp="1"/>
          </p:cNvSpPr>
          <p:nvPr>
            <p:ph type="body" idx="1"/>
          </p:nvPr>
        </p:nvSpPr>
        <p:spPr>
          <a:xfrm>
            <a:off x="0" y="942638"/>
            <a:ext cx="9144000" cy="420086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600" b="1" dirty="0">
                <a:solidFill>
                  <a:srgbClr val="FFFF00"/>
                </a:solidFill>
              </a:rPr>
              <a:t>Step 1: Make online payment with </a:t>
            </a:r>
            <a:r>
              <a:rPr lang="en-GB" sz="1600" b="1" dirty="0" err="1">
                <a:solidFill>
                  <a:srgbClr val="FFFF00"/>
                </a:solidFill>
              </a:rPr>
              <a:t>JomPAY</a:t>
            </a:r>
            <a:endParaRPr sz="1600" b="1" dirty="0">
              <a:solidFill>
                <a:srgbClr val="FFFF00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600" b="1" dirty="0">
                <a:solidFill>
                  <a:schemeClr val="lt1"/>
                </a:solidFill>
              </a:rPr>
              <a:t>						Biller Code: 22202</a:t>
            </a:r>
            <a:endParaRPr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600" b="1" dirty="0">
                <a:solidFill>
                  <a:schemeClr val="lt1"/>
                </a:solidFill>
              </a:rPr>
              <a:t>						Ref-1: </a:t>
            </a:r>
            <a:r>
              <a:rPr lang="en-GB" sz="1600" b="1" dirty="0" smtClean="0">
                <a:solidFill>
                  <a:schemeClr val="lt1"/>
                </a:solidFill>
              </a:rPr>
              <a:t>&lt;Your IC&gt;</a:t>
            </a:r>
            <a:endParaRPr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600" b="1" dirty="0">
                <a:solidFill>
                  <a:schemeClr val="lt1"/>
                </a:solidFill>
              </a:rPr>
              <a:t>						Ref-2</a:t>
            </a:r>
            <a:r>
              <a:rPr lang="en-GB" sz="1600" b="1" dirty="0" smtClean="0">
                <a:solidFill>
                  <a:schemeClr val="lt1"/>
                </a:solidFill>
              </a:rPr>
              <a:t>: FACMUET</a:t>
            </a:r>
            <a:endParaRPr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 dirty="0">
              <a:solidFill>
                <a:schemeClr val="lt1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 dirty="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600" b="1" dirty="0">
                <a:solidFill>
                  <a:srgbClr val="FFFF00"/>
                </a:solidFill>
              </a:rPr>
              <a:t>Step 2: Fill out the online registration form.</a:t>
            </a:r>
            <a:endParaRPr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600" b="1" dirty="0">
                <a:solidFill>
                  <a:schemeClr val="lt1"/>
                </a:solidFill>
              </a:rPr>
              <a:t>       Go to: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https://forms.gle/pKcHVo1XddSra4Ef7</a:t>
            </a:r>
            <a:r>
              <a:rPr lang="en-GB" u="sng" dirty="0"/>
              <a:t> </a:t>
            </a:r>
            <a:endParaRPr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600" b="1" dirty="0">
                <a:solidFill>
                  <a:schemeClr val="lt1"/>
                </a:solidFill>
              </a:rPr>
              <a:t>               Or </a:t>
            </a:r>
            <a:endParaRPr sz="1600" b="1" dirty="0">
              <a:solidFill>
                <a:schemeClr val="lt1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600" b="1" dirty="0">
                <a:solidFill>
                  <a:schemeClr val="lt1"/>
                </a:solidFill>
              </a:rPr>
              <a:t>      Scan the QR code     </a:t>
            </a:r>
            <a:endParaRPr sz="1600" b="1" dirty="0">
              <a:solidFill>
                <a:schemeClr val="lt1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 dirty="0">
              <a:solidFill>
                <a:schemeClr val="lt1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 dirty="0">
              <a:solidFill>
                <a:schemeClr val="lt1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 dirty="0">
              <a:solidFill>
                <a:schemeClr val="lt1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110" name="Google Shape;110;p6" descr="JomPAY | Payments@CIMB | CIMB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170" y="1339283"/>
            <a:ext cx="1573140" cy="96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28504" y="3536372"/>
            <a:ext cx="1279814" cy="1129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156</Words>
  <Application>Microsoft Office PowerPoint</Application>
  <PresentationFormat>On-screen Show (16:9)</PresentationFormat>
  <Paragraphs>27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Impact</vt:lpstr>
      <vt:lpstr>Arial Black</vt:lpstr>
      <vt:lpstr>Arial</vt:lpstr>
      <vt:lpstr>Comfortaa</vt:lpstr>
      <vt:lpstr>Simple Light</vt:lpstr>
      <vt:lpstr>PowerPoint Presentation</vt:lpstr>
      <vt:lpstr>Starting from Session 1 of MUET in 2021, MUET syllabus and test specifications aligned to the Common European Framework of Reference for Languages (CEFR) will be used. </vt:lpstr>
      <vt:lpstr>PowerPoint Presentation</vt:lpstr>
      <vt:lpstr>PowerPoint Presentation</vt:lpstr>
      <vt:lpstr>PowerPoint Presentation</vt:lpstr>
      <vt:lpstr>MUET WEBINAR 2021 </vt:lpstr>
      <vt:lpstr>PowerPoint Presentation</vt:lpstr>
      <vt:lpstr>How to register: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Thiba</dc:creator>
  <cp:lastModifiedBy>Aimi Hazwani Binti Abdullah</cp:lastModifiedBy>
  <cp:revision>3</cp:revision>
  <dcterms:modified xsi:type="dcterms:W3CDTF">2021-10-11T04:27:51Z</dcterms:modified>
</cp:coreProperties>
</file>